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handoutMasterIdLst>
    <p:handoutMasterId r:id="rId16"/>
  </p:handoutMasterIdLst>
  <p:sldIdLst>
    <p:sldId id="256" r:id="rId2"/>
    <p:sldId id="267" r:id="rId3"/>
    <p:sldId id="260" r:id="rId4"/>
    <p:sldId id="265" r:id="rId5"/>
    <p:sldId id="259" r:id="rId6"/>
    <p:sldId id="257" r:id="rId7"/>
    <p:sldId id="258" r:id="rId8"/>
    <p:sldId id="261" r:id="rId9"/>
    <p:sldId id="262" r:id="rId10"/>
    <p:sldId id="263" r:id="rId11"/>
    <p:sldId id="266" r:id="rId12"/>
    <p:sldId id="264" r:id="rId13"/>
    <p:sldId id="268" r:id="rId1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0C3AE3-81F1-4369-BDF7-6597023E58AD}" type="doc">
      <dgm:prSet loTypeId="urn:microsoft.com/office/officeart/2005/8/layout/gear1" loCatId="relationship" qsTypeId="urn:microsoft.com/office/officeart/2005/8/quickstyle/simple1" qsCatId="simple" csTypeId="urn:microsoft.com/office/officeart/2005/8/colors/accent0_3" csCatId="mainScheme" phldr="1"/>
      <dgm:spPr/>
    </dgm:pt>
    <dgm:pt modelId="{B62F6900-5C92-4A8C-ABA5-16F25D018F9D}">
      <dgm:prSet phldrT="[Text]" custT="1"/>
      <dgm:spPr/>
      <dgm:t>
        <a:bodyPr/>
        <a:lstStyle/>
        <a:p>
          <a:pPr algn="ctr"/>
          <a:r>
            <a:rPr lang="en-US" sz="1000" b="1" dirty="0"/>
            <a:t>STUDENT AND FAMILY</a:t>
          </a:r>
        </a:p>
      </dgm:t>
    </dgm:pt>
    <dgm:pt modelId="{4ACC89F8-E292-4594-B1A5-FC47F9052227}" type="parTrans" cxnId="{236ECCEF-6325-447E-B0B9-EB1B59149C11}">
      <dgm:prSet/>
      <dgm:spPr/>
      <dgm:t>
        <a:bodyPr/>
        <a:lstStyle/>
        <a:p>
          <a:pPr algn="ctr"/>
          <a:endParaRPr lang="en-US"/>
        </a:p>
      </dgm:t>
    </dgm:pt>
    <dgm:pt modelId="{965326E8-B9CF-48A9-B86F-DEFB3AAB2C8C}" type="sibTrans" cxnId="{236ECCEF-6325-447E-B0B9-EB1B59149C11}">
      <dgm:prSet/>
      <dgm:spPr/>
      <dgm:t>
        <a:bodyPr/>
        <a:lstStyle/>
        <a:p>
          <a:pPr algn="ctr"/>
          <a:endParaRPr lang="en-US"/>
        </a:p>
      </dgm:t>
    </dgm:pt>
    <dgm:pt modelId="{3A7899D2-4A6A-4189-AF0D-507EB664D7E2}">
      <dgm:prSet custT="1"/>
      <dgm:spPr/>
      <dgm:t>
        <a:bodyPr/>
        <a:lstStyle/>
        <a:p>
          <a:pPr algn="ctr"/>
          <a:r>
            <a:rPr lang="en-US" sz="900" b="1" dirty="0"/>
            <a:t>COMMUNITY</a:t>
          </a:r>
          <a:endParaRPr lang="en-US" sz="700" b="1" dirty="0"/>
        </a:p>
      </dgm:t>
    </dgm:pt>
    <dgm:pt modelId="{600B1726-3290-4E8C-99AA-84781E8AA820}" type="parTrans" cxnId="{042FB326-EB90-4556-A299-5084AE62EEC4}">
      <dgm:prSet/>
      <dgm:spPr/>
      <dgm:t>
        <a:bodyPr/>
        <a:lstStyle/>
        <a:p>
          <a:pPr algn="ctr"/>
          <a:endParaRPr lang="en-US"/>
        </a:p>
      </dgm:t>
    </dgm:pt>
    <dgm:pt modelId="{F3652E3D-7214-4834-8350-5E6541400B94}" type="sibTrans" cxnId="{042FB326-EB90-4556-A299-5084AE62EEC4}">
      <dgm:prSet/>
      <dgm:spPr/>
      <dgm:t>
        <a:bodyPr/>
        <a:lstStyle/>
        <a:p>
          <a:pPr algn="ctr"/>
          <a:endParaRPr lang="en-US"/>
        </a:p>
      </dgm:t>
    </dgm:pt>
    <dgm:pt modelId="{379B21E3-457D-4233-A86E-A332D3DEAF65}">
      <dgm:prSet phldrT="[Text]" custT="1"/>
      <dgm:spPr/>
      <dgm:t>
        <a:bodyPr/>
        <a:lstStyle/>
        <a:p>
          <a:pPr algn="ctr"/>
          <a:r>
            <a:rPr lang="en-US" sz="1050" b="1" dirty="0" smtClean="0"/>
            <a:t>SCHOOL</a:t>
          </a:r>
          <a:endParaRPr lang="en-US" sz="1000" b="1" dirty="0"/>
        </a:p>
      </dgm:t>
    </dgm:pt>
    <dgm:pt modelId="{A3F29E6E-2C14-4775-AEBB-B5B660D512B8}" type="parTrans" cxnId="{C07D6040-C948-4FDA-A69E-BA79BF0EDEA8}">
      <dgm:prSet/>
      <dgm:spPr/>
      <dgm:t>
        <a:bodyPr/>
        <a:lstStyle/>
        <a:p>
          <a:pPr algn="ctr"/>
          <a:endParaRPr lang="en-US"/>
        </a:p>
      </dgm:t>
    </dgm:pt>
    <dgm:pt modelId="{11773229-0366-40C9-8690-2F6DE5A92355}" type="sibTrans" cxnId="{C07D6040-C948-4FDA-A69E-BA79BF0EDEA8}">
      <dgm:prSet/>
      <dgm:spPr/>
      <dgm:t>
        <a:bodyPr/>
        <a:lstStyle/>
        <a:p>
          <a:pPr algn="ctr"/>
          <a:endParaRPr lang="en-US"/>
        </a:p>
      </dgm:t>
    </dgm:pt>
    <dgm:pt modelId="{D268F8B4-95AC-4B68-AD5D-70CC2BCADB2E}" type="pres">
      <dgm:prSet presAssocID="{9D0C3AE3-81F1-4369-BDF7-6597023E58AD}" presName="composite" presStyleCnt="0">
        <dgm:presLayoutVars>
          <dgm:chMax val="3"/>
          <dgm:animLvl val="lvl"/>
          <dgm:resizeHandles val="exact"/>
        </dgm:presLayoutVars>
      </dgm:prSet>
      <dgm:spPr/>
    </dgm:pt>
    <dgm:pt modelId="{B03437A8-4028-4DD8-B6DD-EA4A1758BA42}" type="pres">
      <dgm:prSet presAssocID="{B62F6900-5C92-4A8C-ABA5-16F25D018F9D}" presName="gear1" presStyleLbl="node1" presStyleIdx="0" presStyleCnt="3" custLinFactY="100000" custLinFactNeighborX="-12158" custLinFactNeighborY="147364">
        <dgm:presLayoutVars>
          <dgm:chMax val="1"/>
          <dgm:bulletEnabled val="1"/>
        </dgm:presLayoutVars>
      </dgm:prSet>
      <dgm:spPr/>
      <dgm:t>
        <a:bodyPr/>
        <a:lstStyle/>
        <a:p>
          <a:endParaRPr lang="en-US"/>
        </a:p>
      </dgm:t>
    </dgm:pt>
    <dgm:pt modelId="{7BFC0B4E-2D23-4543-9184-F04DA2A9B3BE}" type="pres">
      <dgm:prSet presAssocID="{B62F6900-5C92-4A8C-ABA5-16F25D018F9D}" presName="gear1srcNode" presStyleLbl="node1" presStyleIdx="0" presStyleCnt="3"/>
      <dgm:spPr/>
      <dgm:t>
        <a:bodyPr/>
        <a:lstStyle/>
        <a:p>
          <a:endParaRPr lang="en-US"/>
        </a:p>
      </dgm:t>
    </dgm:pt>
    <dgm:pt modelId="{71351D18-86D1-478E-AB98-B93CBA431A38}" type="pres">
      <dgm:prSet presAssocID="{B62F6900-5C92-4A8C-ABA5-16F25D018F9D}" presName="gear1dstNode" presStyleLbl="node1" presStyleIdx="0" presStyleCnt="3"/>
      <dgm:spPr/>
      <dgm:t>
        <a:bodyPr/>
        <a:lstStyle/>
        <a:p>
          <a:endParaRPr lang="en-US"/>
        </a:p>
      </dgm:t>
    </dgm:pt>
    <dgm:pt modelId="{C95A044D-10D1-4C24-9F16-74F93233E844}" type="pres">
      <dgm:prSet presAssocID="{379B21E3-457D-4233-A86E-A332D3DEAF65}" presName="gear2" presStyleLbl="node1" presStyleIdx="1" presStyleCnt="3" custLinFactNeighborX="-7078" custLinFactNeighborY="1223">
        <dgm:presLayoutVars>
          <dgm:chMax val="1"/>
          <dgm:bulletEnabled val="1"/>
        </dgm:presLayoutVars>
      </dgm:prSet>
      <dgm:spPr/>
      <dgm:t>
        <a:bodyPr/>
        <a:lstStyle/>
        <a:p>
          <a:endParaRPr lang="en-US"/>
        </a:p>
      </dgm:t>
    </dgm:pt>
    <dgm:pt modelId="{E4EE3E0A-F2EE-4B25-B77B-1CB03ED4A089}" type="pres">
      <dgm:prSet presAssocID="{379B21E3-457D-4233-A86E-A332D3DEAF65}" presName="gear2srcNode" presStyleLbl="node1" presStyleIdx="1" presStyleCnt="3"/>
      <dgm:spPr/>
      <dgm:t>
        <a:bodyPr/>
        <a:lstStyle/>
        <a:p>
          <a:endParaRPr lang="en-US"/>
        </a:p>
      </dgm:t>
    </dgm:pt>
    <dgm:pt modelId="{F34C7A87-336E-40E2-9C12-BC4098745066}" type="pres">
      <dgm:prSet presAssocID="{379B21E3-457D-4233-A86E-A332D3DEAF65}" presName="gear2dstNode" presStyleLbl="node1" presStyleIdx="1" presStyleCnt="3"/>
      <dgm:spPr/>
      <dgm:t>
        <a:bodyPr/>
        <a:lstStyle/>
        <a:p>
          <a:endParaRPr lang="en-US"/>
        </a:p>
      </dgm:t>
    </dgm:pt>
    <dgm:pt modelId="{93423461-E83C-41D3-B136-AAB4727359D5}" type="pres">
      <dgm:prSet presAssocID="{3A7899D2-4A6A-4189-AF0D-507EB664D7E2}" presName="gear3" presStyleLbl="node1" presStyleIdx="2" presStyleCnt="3" custScaleX="130458" custScaleY="121135" custLinFactNeighborX="16944" custLinFactNeighborY="-15321"/>
      <dgm:spPr/>
      <dgm:t>
        <a:bodyPr/>
        <a:lstStyle/>
        <a:p>
          <a:endParaRPr lang="en-US"/>
        </a:p>
      </dgm:t>
    </dgm:pt>
    <dgm:pt modelId="{19B5E9AD-5AA0-45C6-82FE-8E87CB5DF068}" type="pres">
      <dgm:prSet presAssocID="{3A7899D2-4A6A-4189-AF0D-507EB664D7E2}" presName="gear3tx" presStyleLbl="node1" presStyleIdx="2" presStyleCnt="3">
        <dgm:presLayoutVars>
          <dgm:chMax val="1"/>
          <dgm:bulletEnabled val="1"/>
        </dgm:presLayoutVars>
      </dgm:prSet>
      <dgm:spPr/>
      <dgm:t>
        <a:bodyPr/>
        <a:lstStyle/>
        <a:p>
          <a:endParaRPr lang="en-US"/>
        </a:p>
      </dgm:t>
    </dgm:pt>
    <dgm:pt modelId="{6C00FD71-B3BF-4278-8A3E-FF2D9ADA7D35}" type="pres">
      <dgm:prSet presAssocID="{3A7899D2-4A6A-4189-AF0D-507EB664D7E2}" presName="gear3srcNode" presStyleLbl="node1" presStyleIdx="2" presStyleCnt="3"/>
      <dgm:spPr/>
      <dgm:t>
        <a:bodyPr/>
        <a:lstStyle/>
        <a:p>
          <a:endParaRPr lang="en-US"/>
        </a:p>
      </dgm:t>
    </dgm:pt>
    <dgm:pt modelId="{22D0940B-AB00-431E-AD3C-AD66C87DA650}" type="pres">
      <dgm:prSet presAssocID="{3A7899D2-4A6A-4189-AF0D-507EB664D7E2}" presName="gear3dstNode" presStyleLbl="node1" presStyleIdx="2" presStyleCnt="3"/>
      <dgm:spPr/>
      <dgm:t>
        <a:bodyPr/>
        <a:lstStyle/>
        <a:p>
          <a:endParaRPr lang="en-US"/>
        </a:p>
      </dgm:t>
    </dgm:pt>
    <dgm:pt modelId="{F0C6DB97-9BF4-4890-8513-438F336ED51F}" type="pres">
      <dgm:prSet presAssocID="{965326E8-B9CF-48A9-B86F-DEFB3AAB2C8C}" presName="connector1" presStyleLbl="sibTrans2D1" presStyleIdx="0" presStyleCnt="3" custAng="2172358"/>
      <dgm:spPr/>
      <dgm:t>
        <a:bodyPr/>
        <a:lstStyle/>
        <a:p>
          <a:endParaRPr lang="en-US"/>
        </a:p>
      </dgm:t>
    </dgm:pt>
    <dgm:pt modelId="{7F56DD26-59AF-481E-82D3-54634F8F6A01}" type="pres">
      <dgm:prSet presAssocID="{11773229-0366-40C9-8690-2F6DE5A92355}" presName="connector2" presStyleLbl="sibTrans2D1" presStyleIdx="1" presStyleCnt="3"/>
      <dgm:spPr/>
      <dgm:t>
        <a:bodyPr/>
        <a:lstStyle/>
        <a:p>
          <a:endParaRPr lang="en-US"/>
        </a:p>
      </dgm:t>
    </dgm:pt>
    <dgm:pt modelId="{3B6F44C3-9BB7-471D-8B90-1B5EFC0AC7A2}" type="pres">
      <dgm:prSet presAssocID="{F3652E3D-7214-4834-8350-5E6541400B94}" presName="connector3" presStyleLbl="sibTrans2D1" presStyleIdx="2" presStyleCnt="3" custAng="2101027" custScaleX="141505" custScaleY="113070" custLinFactNeighborX="28358" custLinFactNeighborY="-3953"/>
      <dgm:spPr/>
      <dgm:t>
        <a:bodyPr/>
        <a:lstStyle/>
        <a:p>
          <a:endParaRPr lang="en-US"/>
        </a:p>
      </dgm:t>
    </dgm:pt>
  </dgm:ptLst>
  <dgm:cxnLst>
    <dgm:cxn modelId="{CD1F2AE0-0A54-4D59-8918-4A3B951E781D}" type="presOf" srcId="{379B21E3-457D-4233-A86E-A332D3DEAF65}" destId="{F34C7A87-336E-40E2-9C12-BC4098745066}" srcOrd="2" destOrd="0" presId="urn:microsoft.com/office/officeart/2005/8/layout/gear1"/>
    <dgm:cxn modelId="{0F7470E4-C03C-46A9-81A8-BA900568E892}" type="presOf" srcId="{3A7899D2-4A6A-4189-AF0D-507EB664D7E2}" destId="{19B5E9AD-5AA0-45C6-82FE-8E87CB5DF068}" srcOrd="1" destOrd="0" presId="urn:microsoft.com/office/officeart/2005/8/layout/gear1"/>
    <dgm:cxn modelId="{042FB326-EB90-4556-A299-5084AE62EEC4}" srcId="{9D0C3AE3-81F1-4369-BDF7-6597023E58AD}" destId="{3A7899D2-4A6A-4189-AF0D-507EB664D7E2}" srcOrd="2" destOrd="0" parTransId="{600B1726-3290-4E8C-99AA-84781E8AA820}" sibTransId="{F3652E3D-7214-4834-8350-5E6541400B94}"/>
    <dgm:cxn modelId="{1D21A286-8A65-48C7-8869-60A86C7B8DB0}" type="presOf" srcId="{379B21E3-457D-4233-A86E-A332D3DEAF65}" destId="{C95A044D-10D1-4C24-9F16-74F93233E844}" srcOrd="0" destOrd="0" presId="urn:microsoft.com/office/officeart/2005/8/layout/gear1"/>
    <dgm:cxn modelId="{D9B9E4B6-8288-4016-B992-04669373460C}" type="presOf" srcId="{B62F6900-5C92-4A8C-ABA5-16F25D018F9D}" destId="{7BFC0B4E-2D23-4543-9184-F04DA2A9B3BE}" srcOrd="1" destOrd="0" presId="urn:microsoft.com/office/officeart/2005/8/layout/gear1"/>
    <dgm:cxn modelId="{6E2E2841-618C-454E-9055-016C2192CA69}" type="presOf" srcId="{F3652E3D-7214-4834-8350-5E6541400B94}" destId="{3B6F44C3-9BB7-471D-8B90-1B5EFC0AC7A2}" srcOrd="0" destOrd="0" presId="urn:microsoft.com/office/officeart/2005/8/layout/gear1"/>
    <dgm:cxn modelId="{FB77F8F3-DCDF-4684-8E69-5D48AB55485C}" type="presOf" srcId="{379B21E3-457D-4233-A86E-A332D3DEAF65}" destId="{E4EE3E0A-F2EE-4B25-B77B-1CB03ED4A089}" srcOrd="1" destOrd="0" presId="urn:microsoft.com/office/officeart/2005/8/layout/gear1"/>
    <dgm:cxn modelId="{8AB283F5-30C9-4E85-ADA2-849135731214}" type="presOf" srcId="{9D0C3AE3-81F1-4369-BDF7-6597023E58AD}" destId="{D268F8B4-95AC-4B68-AD5D-70CC2BCADB2E}" srcOrd="0" destOrd="0" presId="urn:microsoft.com/office/officeart/2005/8/layout/gear1"/>
    <dgm:cxn modelId="{E9FDC2E8-E9DF-427E-A19D-F6FD53BC992D}" type="presOf" srcId="{965326E8-B9CF-48A9-B86F-DEFB3AAB2C8C}" destId="{F0C6DB97-9BF4-4890-8513-438F336ED51F}" srcOrd="0" destOrd="0" presId="urn:microsoft.com/office/officeart/2005/8/layout/gear1"/>
    <dgm:cxn modelId="{EB76207B-D9B6-43E1-974D-853DB61B8E9C}" type="presOf" srcId="{3A7899D2-4A6A-4189-AF0D-507EB664D7E2}" destId="{6C00FD71-B3BF-4278-8A3E-FF2D9ADA7D35}" srcOrd="2" destOrd="0" presId="urn:microsoft.com/office/officeart/2005/8/layout/gear1"/>
    <dgm:cxn modelId="{A1C02CF9-4A7A-4CB8-AB4A-D862ECC68A43}" type="presOf" srcId="{3A7899D2-4A6A-4189-AF0D-507EB664D7E2}" destId="{22D0940B-AB00-431E-AD3C-AD66C87DA650}" srcOrd="3" destOrd="0" presId="urn:microsoft.com/office/officeart/2005/8/layout/gear1"/>
    <dgm:cxn modelId="{9811ADC2-CC89-44E3-948F-EB66ED4BAD77}" type="presOf" srcId="{11773229-0366-40C9-8690-2F6DE5A92355}" destId="{7F56DD26-59AF-481E-82D3-54634F8F6A01}" srcOrd="0" destOrd="0" presId="urn:microsoft.com/office/officeart/2005/8/layout/gear1"/>
    <dgm:cxn modelId="{236ECCEF-6325-447E-B0B9-EB1B59149C11}" srcId="{9D0C3AE3-81F1-4369-BDF7-6597023E58AD}" destId="{B62F6900-5C92-4A8C-ABA5-16F25D018F9D}" srcOrd="0" destOrd="0" parTransId="{4ACC89F8-E292-4594-B1A5-FC47F9052227}" sibTransId="{965326E8-B9CF-48A9-B86F-DEFB3AAB2C8C}"/>
    <dgm:cxn modelId="{C801E94C-D558-4D37-A77E-B8CA8A787991}" type="presOf" srcId="{B62F6900-5C92-4A8C-ABA5-16F25D018F9D}" destId="{71351D18-86D1-478E-AB98-B93CBA431A38}" srcOrd="2" destOrd="0" presId="urn:microsoft.com/office/officeart/2005/8/layout/gear1"/>
    <dgm:cxn modelId="{BB014CAF-12F9-4C20-A504-0D597FF55116}" type="presOf" srcId="{3A7899D2-4A6A-4189-AF0D-507EB664D7E2}" destId="{93423461-E83C-41D3-B136-AAB4727359D5}" srcOrd="0" destOrd="0" presId="urn:microsoft.com/office/officeart/2005/8/layout/gear1"/>
    <dgm:cxn modelId="{DD2FF6DB-880D-4A5E-A242-52110AAE75E1}" type="presOf" srcId="{B62F6900-5C92-4A8C-ABA5-16F25D018F9D}" destId="{B03437A8-4028-4DD8-B6DD-EA4A1758BA42}" srcOrd="0" destOrd="0" presId="urn:microsoft.com/office/officeart/2005/8/layout/gear1"/>
    <dgm:cxn modelId="{C07D6040-C948-4FDA-A69E-BA79BF0EDEA8}" srcId="{9D0C3AE3-81F1-4369-BDF7-6597023E58AD}" destId="{379B21E3-457D-4233-A86E-A332D3DEAF65}" srcOrd="1" destOrd="0" parTransId="{A3F29E6E-2C14-4775-AEBB-B5B660D512B8}" sibTransId="{11773229-0366-40C9-8690-2F6DE5A92355}"/>
    <dgm:cxn modelId="{BA895D4C-B816-48EA-AACD-62265B1BAE66}" type="presParOf" srcId="{D268F8B4-95AC-4B68-AD5D-70CC2BCADB2E}" destId="{B03437A8-4028-4DD8-B6DD-EA4A1758BA42}" srcOrd="0" destOrd="0" presId="urn:microsoft.com/office/officeart/2005/8/layout/gear1"/>
    <dgm:cxn modelId="{22755CB6-0381-44EB-A851-31C043470376}" type="presParOf" srcId="{D268F8B4-95AC-4B68-AD5D-70CC2BCADB2E}" destId="{7BFC0B4E-2D23-4543-9184-F04DA2A9B3BE}" srcOrd="1" destOrd="0" presId="urn:microsoft.com/office/officeart/2005/8/layout/gear1"/>
    <dgm:cxn modelId="{E0937E2A-F761-4669-84D1-086FB4EDB268}" type="presParOf" srcId="{D268F8B4-95AC-4B68-AD5D-70CC2BCADB2E}" destId="{71351D18-86D1-478E-AB98-B93CBA431A38}" srcOrd="2" destOrd="0" presId="urn:microsoft.com/office/officeart/2005/8/layout/gear1"/>
    <dgm:cxn modelId="{90AD2AB0-2C2C-4058-AAD6-503F8B7F3053}" type="presParOf" srcId="{D268F8B4-95AC-4B68-AD5D-70CC2BCADB2E}" destId="{C95A044D-10D1-4C24-9F16-74F93233E844}" srcOrd="3" destOrd="0" presId="urn:microsoft.com/office/officeart/2005/8/layout/gear1"/>
    <dgm:cxn modelId="{7324F366-5BD7-4610-9E11-351793ADC1BB}" type="presParOf" srcId="{D268F8B4-95AC-4B68-AD5D-70CC2BCADB2E}" destId="{E4EE3E0A-F2EE-4B25-B77B-1CB03ED4A089}" srcOrd="4" destOrd="0" presId="urn:microsoft.com/office/officeart/2005/8/layout/gear1"/>
    <dgm:cxn modelId="{EFD20915-7E33-4A5D-8AF7-0D4FCA54230C}" type="presParOf" srcId="{D268F8B4-95AC-4B68-AD5D-70CC2BCADB2E}" destId="{F34C7A87-336E-40E2-9C12-BC4098745066}" srcOrd="5" destOrd="0" presId="urn:microsoft.com/office/officeart/2005/8/layout/gear1"/>
    <dgm:cxn modelId="{1BBAECCA-45A0-4DCC-B946-D6B459699A75}" type="presParOf" srcId="{D268F8B4-95AC-4B68-AD5D-70CC2BCADB2E}" destId="{93423461-E83C-41D3-B136-AAB4727359D5}" srcOrd="6" destOrd="0" presId="urn:microsoft.com/office/officeart/2005/8/layout/gear1"/>
    <dgm:cxn modelId="{7ACCD16E-30D1-45F6-A731-5EE16A5893E4}" type="presParOf" srcId="{D268F8B4-95AC-4B68-AD5D-70CC2BCADB2E}" destId="{19B5E9AD-5AA0-45C6-82FE-8E87CB5DF068}" srcOrd="7" destOrd="0" presId="urn:microsoft.com/office/officeart/2005/8/layout/gear1"/>
    <dgm:cxn modelId="{0ED2874A-4F48-42D1-BA68-CC855C0DA5EE}" type="presParOf" srcId="{D268F8B4-95AC-4B68-AD5D-70CC2BCADB2E}" destId="{6C00FD71-B3BF-4278-8A3E-FF2D9ADA7D35}" srcOrd="8" destOrd="0" presId="urn:microsoft.com/office/officeart/2005/8/layout/gear1"/>
    <dgm:cxn modelId="{30AAF643-2BFB-4518-AF2A-9315F2772AE9}" type="presParOf" srcId="{D268F8B4-95AC-4B68-AD5D-70CC2BCADB2E}" destId="{22D0940B-AB00-431E-AD3C-AD66C87DA650}" srcOrd="9" destOrd="0" presId="urn:microsoft.com/office/officeart/2005/8/layout/gear1"/>
    <dgm:cxn modelId="{453A01A1-C771-4EFA-A57E-7DE851E918D5}" type="presParOf" srcId="{D268F8B4-95AC-4B68-AD5D-70CC2BCADB2E}" destId="{F0C6DB97-9BF4-4890-8513-438F336ED51F}" srcOrd="10" destOrd="0" presId="urn:microsoft.com/office/officeart/2005/8/layout/gear1"/>
    <dgm:cxn modelId="{7A4C97F1-0539-4664-9F12-88F5122A5E5A}" type="presParOf" srcId="{D268F8B4-95AC-4B68-AD5D-70CC2BCADB2E}" destId="{7F56DD26-59AF-481E-82D3-54634F8F6A01}" srcOrd="11" destOrd="0" presId="urn:microsoft.com/office/officeart/2005/8/layout/gear1"/>
    <dgm:cxn modelId="{BDA6237F-3747-465D-90D2-C739E2ABB6F4}" type="presParOf" srcId="{D268F8B4-95AC-4B68-AD5D-70CC2BCADB2E}" destId="{3B6F44C3-9BB7-471D-8B90-1B5EFC0AC7A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3437A8-4028-4DD8-B6DD-EA4A1758BA42}">
      <dsp:nvSpPr>
        <dsp:cNvPr id="0" name=""/>
        <dsp:cNvSpPr/>
      </dsp:nvSpPr>
      <dsp:spPr>
        <a:xfrm>
          <a:off x="1001440" y="1195675"/>
          <a:ext cx="1383411" cy="1383411"/>
        </a:xfrm>
        <a:prstGeom prst="gear9">
          <a:avLst/>
        </a:prstGeom>
        <a:solidFill>
          <a:schemeClr val="dk2">
            <a:hueOff val="0"/>
            <a:satOff val="0"/>
            <a:lumOff val="0"/>
            <a:alphaOff val="0"/>
          </a:schemeClr>
        </a:solidFill>
        <a:ln w="11429" cap="flat" cmpd="sng" algn="ctr">
          <a:solidFill>
            <a:schemeClr val="lt2">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a:t>STUDENT AND FAMILY</a:t>
          </a:r>
        </a:p>
      </dsp:txBody>
      <dsp:txXfrm>
        <a:off x="1279567" y="1519732"/>
        <a:ext cx="827157" cy="711102"/>
      </dsp:txXfrm>
    </dsp:sp>
    <dsp:sp modelId="{C95A044D-10D1-4C24-9F16-74F93233E844}">
      <dsp:nvSpPr>
        <dsp:cNvPr id="0" name=""/>
        <dsp:cNvSpPr/>
      </dsp:nvSpPr>
      <dsp:spPr>
        <a:xfrm>
          <a:off x="293528" y="880991"/>
          <a:ext cx="1006117" cy="1006117"/>
        </a:xfrm>
        <a:prstGeom prst="gear6">
          <a:avLst/>
        </a:prstGeom>
        <a:solidFill>
          <a:schemeClr val="dk2">
            <a:hueOff val="0"/>
            <a:satOff val="0"/>
            <a:lumOff val="0"/>
            <a:alphaOff val="0"/>
          </a:schemeClr>
        </a:solidFill>
        <a:ln w="11429" cap="flat" cmpd="sng" algn="ctr">
          <a:solidFill>
            <a:schemeClr val="lt2">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smtClean="0"/>
            <a:t>SCHOOL</a:t>
          </a:r>
          <a:endParaRPr lang="en-US" sz="1000" b="1" kern="1200" dirty="0"/>
        </a:p>
      </dsp:txBody>
      <dsp:txXfrm>
        <a:off x="546821" y="1135815"/>
        <a:ext cx="499531" cy="496469"/>
      </dsp:txXfrm>
    </dsp:sp>
    <dsp:sp modelId="{93423461-E83C-41D3-B136-AAB4727359D5}">
      <dsp:nvSpPr>
        <dsp:cNvPr id="0" name=""/>
        <dsp:cNvSpPr/>
      </dsp:nvSpPr>
      <dsp:spPr>
        <a:xfrm rot="20700000">
          <a:off x="965895" y="87214"/>
          <a:ext cx="1319681" cy="1160496"/>
        </a:xfrm>
        <a:prstGeom prst="gear6">
          <a:avLst/>
        </a:prstGeom>
        <a:solidFill>
          <a:schemeClr val="dk2">
            <a:hueOff val="0"/>
            <a:satOff val="0"/>
            <a:lumOff val="0"/>
            <a:alphaOff val="0"/>
          </a:schemeClr>
        </a:solidFill>
        <a:ln w="11429" cap="flat" cmpd="sng" algn="ctr">
          <a:solidFill>
            <a:schemeClr val="lt2">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a:t>COMMUNITY</a:t>
          </a:r>
          <a:endParaRPr lang="en-US" sz="700" b="1" kern="1200" dirty="0"/>
        </a:p>
      </dsp:txBody>
      <dsp:txXfrm rot="-20700000">
        <a:off x="1264782" y="332304"/>
        <a:ext cx="721908" cy="670318"/>
      </dsp:txXfrm>
    </dsp:sp>
    <dsp:sp modelId="{F0C6DB97-9BF4-4890-8513-438F336ED51F}">
      <dsp:nvSpPr>
        <dsp:cNvPr id="0" name=""/>
        <dsp:cNvSpPr/>
      </dsp:nvSpPr>
      <dsp:spPr>
        <a:xfrm rot="2172358">
          <a:off x="1045854" y="996630"/>
          <a:ext cx="1770766" cy="1770766"/>
        </a:xfrm>
        <a:prstGeom prst="circularArrow">
          <a:avLst>
            <a:gd name="adj1" fmla="val 4687"/>
            <a:gd name="adj2" fmla="val 299029"/>
            <a:gd name="adj3" fmla="val 2455385"/>
            <a:gd name="adj4" fmla="val 15999042"/>
            <a:gd name="adj5" fmla="val 5469"/>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F56DD26-59AF-481E-82D3-54634F8F6A01}">
      <dsp:nvSpPr>
        <dsp:cNvPr id="0" name=""/>
        <dsp:cNvSpPr/>
      </dsp:nvSpPr>
      <dsp:spPr>
        <a:xfrm>
          <a:off x="186559" y="653276"/>
          <a:ext cx="1286572" cy="1286572"/>
        </a:xfrm>
        <a:prstGeom prst="leftCircularArrow">
          <a:avLst>
            <a:gd name="adj1" fmla="val 6452"/>
            <a:gd name="adj2" fmla="val 429999"/>
            <a:gd name="adj3" fmla="val 10489124"/>
            <a:gd name="adj4" fmla="val 14837806"/>
            <a:gd name="adj5" fmla="val 7527"/>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6F44C3-9BB7-471D-8B90-1B5EFC0AC7A2}">
      <dsp:nvSpPr>
        <dsp:cNvPr id="0" name=""/>
        <dsp:cNvSpPr/>
      </dsp:nvSpPr>
      <dsp:spPr>
        <a:xfrm rot="2101027">
          <a:off x="805748" y="-179638"/>
          <a:ext cx="1962935" cy="1568489"/>
        </a:xfrm>
        <a:prstGeom prst="circularArrow">
          <a:avLst>
            <a:gd name="adj1" fmla="val 5984"/>
            <a:gd name="adj2" fmla="val 394124"/>
            <a:gd name="adj3" fmla="val 13313824"/>
            <a:gd name="adj4" fmla="val 10508221"/>
            <a:gd name="adj5" fmla="val 6981"/>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13B58A27-73DB-4567-97B4-8E952926DAFB}" type="datetimeFigureOut">
              <a:rPr lang="en-US" smtClean="0"/>
              <a:pPr/>
              <a:t>5/9/2016</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B7FDDA13-4609-40E0-AE92-353FA58B853D}" type="slidenum">
              <a:rPr lang="en-US" smtClean="0"/>
              <a:pPr/>
              <a:t>‹#›</a:t>
            </a:fld>
            <a:endParaRPr lang="en-US" dirty="0"/>
          </a:p>
        </p:txBody>
      </p:sp>
    </p:spTree>
    <p:extLst>
      <p:ext uri="{BB962C8B-B14F-4D97-AF65-F5344CB8AC3E}">
        <p14:creationId xmlns:p14="http://schemas.microsoft.com/office/powerpoint/2010/main" val="568671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BEEC0B55-6137-4352-91A4-88A431ECDE0D}" type="datetimeFigureOut">
              <a:rPr lang="en-US" smtClean="0"/>
              <a:t>5/9/2016</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0E896C29-251D-48B1-88EF-99877F43AE69}" type="slidenum">
              <a:rPr lang="en-US" smtClean="0"/>
              <a:t>‹#›</a:t>
            </a:fld>
            <a:endParaRPr lang="en-US" dirty="0"/>
          </a:p>
        </p:txBody>
      </p:sp>
    </p:spTree>
    <p:extLst>
      <p:ext uri="{BB962C8B-B14F-4D97-AF65-F5344CB8AC3E}">
        <p14:creationId xmlns:p14="http://schemas.microsoft.com/office/powerpoint/2010/main" val="3286513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FEE4159-A669-41C6-B0F4-2E288D2FA93C}" type="datetimeFigureOut">
              <a:rPr lang="en-US" smtClean="0"/>
              <a:pPr/>
              <a:t>5/9/2016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9A04D60-F335-4FCC-BB64-1C480CAFBE9B}"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EE4159-A669-41C6-B0F4-2E288D2FA93C}" type="datetimeFigureOut">
              <a:rPr lang="en-US" smtClean="0"/>
              <a:pPr/>
              <a:t>5/9/2016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A04D60-F335-4FCC-BB64-1C480CAFBE9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D9A04D60-F335-4FCC-BB64-1C480CAFBE9B}"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EE4159-A669-41C6-B0F4-2E288D2FA93C}" type="datetimeFigureOut">
              <a:rPr lang="en-US" smtClean="0"/>
              <a:pPr/>
              <a:t>5/9/2016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FEE4159-A669-41C6-B0F4-2E288D2FA93C}" type="datetimeFigureOut">
              <a:rPr lang="en-US" smtClean="0"/>
              <a:pPr/>
              <a:t>5/9/2016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D9A04D60-F335-4FCC-BB64-1C480CAFBE9B}"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9FEE4159-A669-41C6-B0F4-2E288D2FA93C}" type="datetimeFigureOut">
              <a:rPr lang="en-US" smtClean="0"/>
              <a:pPr/>
              <a:t>5/9/2016</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9A04D60-F335-4FCC-BB64-1C480CAFBE9B}"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FEE4159-A669-41C6-B0F4-2E288D2FA93C}" type="datetimeFigureOut">
              <a:rPr lang="en-US" smtClean="0"/>
              <a:pPr/>
              <a:t>5/9/2016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A04D60-F335-4FCC-BB64-1C480CAFBE9B}"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FEE4159-A669-41C6-B0F4-2E288D2FA93C}" type="datetimeFigureOut">
              <a:rPr lang="en-US" smtClean="0"/>
              <a:pPr/>
              <a:t>5/9/2016</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9A04D60-F335-4FCC-BB64-1C480CAFBE9B}"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EE4159-A669-41C6-B0F4-2E288D2FA93C}" type="datetimeFigureOut">
              <a:rPr lang="en-US" smtClean="0"/>
              <a:pPr/>
              <a:t>5/9/2016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D9A04D60-F335-4FCC-BB64-1C480CAFBE9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FEE4159-A669-41C6-B0F4-2E288D2FA93C}" type="datetimeFigureOut">
              <a:rPr lang="en-US" smtClean="0"/>
              <a:pPr/>
              <a:t>5/9/2016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9A04D60-F335-4FCC-BB64-1C480CAFBE9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9A04D60-F335-4FCC-BB64-1C480CAFBE9B}"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9FEE4159-A669-41C6-B0F4-2E288D2FA93C}" type="datetimeFigureOut">
              <a:rPr lang="en-US" smtClean="0"/>
              <a:pPr/>
              <a:t>5/9/2016</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D9A04D60-F335-4FCC-BB64-1C480CAFBE9B}"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9FEE4159-A669-41C6-B0F4-2E288D2FA93C}" type="datetimeFigureOut">
              <a:rPr lang="en-US" smtClean="0"/>
              <a:pPr/>
              <a:t>5/9/2016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FEE4159-A669-41C6-B0F4-2E288D2FA93C}" type="datetimeFigureOut">
              <a:rPr lang="en-US" smtClean="0"/>
              <a:pPr/>
              <a:t>5/9/2016</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9A04D60-F335-4FCC-BB64-1C480CAFBE9B}"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400" dirty="0" smtClean="0"/>
              <a:t>training</a:t>
            </a:r>
            <a:endParaRPr lang="en-US" sz="2400" dirty="0"/>
          </a:p>
        </p:txBody>
      </p:sp>
      <p:sp>
        <p:nvSpPr>
          <p:cNvPr id="5" name="Rectangle 4"/>
          <p:cNvSpPr/>
          <p:nvPr/>
        </p:nvSpPr>
        <p:spPr>
          <a:xfrm>
            <a:off x="2699304" y="3352800"/>
            <a:ext cx="6063696" cy="1446550"/>
          </a:xfrm>
          <a:prstGeom prst="rect">
            <a:avLst/>
          </a:prstGeom>
        </p:spPr>
        <p:txBody>
          <a:bodyPr wrap="square">
            <a:spAutoFit/>
          </a:bodyPr>
          <a:lstStyle/>
          <a:p>
            <a:pPr lvl="0">
              <a:spcBef>
                <a:spcPct val="0"/>
              </a:spcBef>
            </a:pPr>
            <a:r>
              <a:rPr lang="en-US" sz="4400" dirty="0" smtClean="0">
                <a:solidFill>
                  <a:schemeClr val="accent4">
                    <a:lumMod val="50000"/>
                  </a:schemeClr>
                </a:solidFill>
              </a:rPr>
              <a:t>Community/Business Partnership Development</a:t>
            </a:r>
            <a:endParaRPr lang="en-US" sz="4400" dirty="0">
              <a:solidFill>
                <a:schemeClr val="accent4">
                  <a:lumMod val="50000"/>
                </a:schemeClr>
              </a:solidFill>
            </a:endParaRPr>
          </a:p>
        </p:txBody>
      </p:sp>
      <p:graphicFrame>
        <p:nvGraphicFramePr>
          <p:cNvPr id="6" name="Diagram 5"/>
          <p:cNvGraphicFramePr/>
          <p:nvPr>
            <p:extLst>
              <p:ext uri="{D42A27DB-BD31-4B8C-83A1-F6EECF244321}">
                <p14:modId xmlns:p14="http://schemas.microsoft.com/office/powerpoint/2010/main" val="504508568"/>
              </p:ext>
            </p:extLst>
          </p:nvPr>
        </p:nvGraphicFramePr>
        <p:xfrm>
          <a:off x="0" y="2895601"/>
          <a:ext cx="2590800" cy="25152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00400" y="457200"/>
            <a:ext cx="3048000" cy="1558131"/>
          </a:xfrm>
          <a:prstGeom prst="rect">
            <a:avLst/>
          </a:prstGeom>
        </p:spPr>
      </p:pic>
      <p:pic>
        <p:nvPicPr>
          <p:cNvPr id="1026" name="Picture 2" descr="5star 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048500" y="4953000"/>
            <a:ext cx="171450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l"/>
            <a:r>
              <a:rPr lang="en-US" dirty="0" smtClean="0"/>
              <a:t>Policies affecting the partnership</a:t>
            </a:r>
            <a:endParaRPr lang="en-US" dirty="0"/>
          </a:p>
        </p:txBody>
      </p:sp>
      <p:sp>
        <p:nvSpPr>
          <p:cNvPr id="5" name="Rectangle 4"/>
          <p:cNvSpPr/>
          <p:nvPr/>
        </p:nvSpPr>
        <p:spPr>
          <a:xfrm>
            <a:off x="374072" y="1676400"/>
            <a:ext cx="8084128" cy="3539430"/>
          </a:xfrm>
          <a:prstGeom prst="rect">
            <a:avLst/>
          </a:prstGeom>
        </p:spPr>
        <p:txBody>
          <a:bodyPr wrap="square">
            <a:spAutoFit/>
          </a:bodyPr>
          <a:lstStyle/>
          <a:p>
            <a:r>
              <a:rPr lang="en-US" sz="1600" dirty="0"/>
              <a:t>Partnerships are bound by the policies of the School Board of Hillsborough County, state and federal law.  The school principal is in the best position to interpret School Board Policy as it relates to partnership activities. </a:t>
            </a:r>
            <a:endParaRPr lang="en-US" sz="1600" dirty="0" smtClean="0"/>
          </a:p>
          <a:p>
            <a:r>
              <a:rPr lang="en-US" sz="1600" dirty="0"/>
              <a:t> </a:t>
            </a:r>
          </a:p>
          <a:p>
            <a:r>
              <a:rPr lang="en-US" sz="1600" dirty="0"/>
              <a:t>The following HCPS policies </a:t>
            </a:r>
            <a:r>
              <a:rPr lang="en-US" sz="1600" dirty="0" smtClean="0"/>
              <a:t>topics are </a:t>
            </a:r>
            <a:r>
              <a:rPr lang="en-US" sz="1600" dirty="0"/>
              <a:t>most applicable to partnerships.  </a:t>
            </a:r>
          </a:p>
          <a:p>
            <a:pPr marL="285750" indent="-285750">
              <a:buFont typeface="Arial" panose="020B0604020202020204" pitchFamily="34" charset="0"/>
              <a:buChar char="•"/>
            </a:pPr>
            <a:r>
              <a:rPr lang="en-US" sz="1600" dirty="0" smtClean="0"/>
              <a:t>Advertising </a:t>
            </a:r>
            <a:r>
              <a:rPr lang="en-US" sz="1600" dirty="0"/>
              <a:t>(9700.01)</a:t>
            </a:r>
          </a:p>
          <a:p>
            <a:pPr marL="285750" lvl="0" indent="-285750">
              <a:buFont typeface="Arial" panose="020B0604020202020204" pitchFamily="34" charset="0"/>
              <a:buChar char="•"/>
            </a:pPr>
            <a:r>
              <a:rPr lang="en-US" sz="1600" dirty="0"/>
              <a:t>Partnerships are not intended to promote businesses or products.  Awareness of the company/partner and its products are a by-product of good partner relationships.</a:t>
            </a:r>
          </a:p>
          <a:p>
            <a:pPr marL="285750" lvl="0" indent="-285750">
              <a:buFont typeface="Arial" panose="020B0604020202020204" pitchFamily="34" charset="0"/>
              <a:buChar char="•"/>
            </a:pPr>
            <a:r>
              <a:rPr lang="en-US" sz="1600" dirty="0"/>
              <a:t>Fundraising Activities</a:t>
            </a:r>
          </a:p>
          <a:p>
            <a:pPr marL="285750" lvl="0" indent="-285750">
              <a:buFont typeface="Arial" panose="020B0604020202020204" pitchFamily="34" charset="0"/>
              <a:buChar char="•"/>
            </a:pPr>
            <a:r>
              <a:rPr lang="en-US" sz="1600" dirty="0"/>
              <a:t>Use of HCPS Facilities for Non-School Purposes</a:t>
            </a:r>
          </a:p>
          <a:p>
            <a:pPr marL="285750" lvl="0" indent="-285750">
              <a:buFont typeface="Arial" panose="020B0604020202020204" pitchFamily="34" charset="0"/>
              <a:buChar char="•"/>
            </a:pPr>
            <a:r>
              <a:rPr lang="en-US" sz="1600" dirty="0"/>
              <a:t>Field Trips</a:t>
            </a:r>
          </a:p>
          <a:p>
            <a:pPr marL="285750" lvl="0" indent="-285750">
              <a:buFont typeface="Arial" panose="020B0604020202020204" pitchFamily="34" charset="0"/>
              <a:buChar char="•"/>
            </a:pPr>
            <a:r>
              <a:rPr lang="en-US" sz="1600" dirty="0"/>
              <a:t>Security/Background Screening</a:t>
            </a:r>
          </a:p>
          <a:p>
            <a:pPr marL="285750" lvl="0" indent="-285750">
              <a:buFont typeface="Arial" panose="020B0604020202020204" pitchFamily="34" charset="0"/>
              <a:buChar char="•"/>
            </a:pPr>
            <a:r>
              <a:rPr lang="en-US" sz="1600" dirty="0"/>
              <a:t>Relationships with Special Interest Groups</a:t>
            </a:r>
          </a:p>
          <a:p>
            <a:pPr marL="285750" lvl="0" indent="-285750">
              <a:buFont typeface="Arial" panose="020B0604020202020204" pitchFamily="34" charset="0"/>
              <a:buChar char="•"/>
            </a:pPr>
            <a:r>
              <a:rPr lang="en-US" sz="1600" dirty="0" smtClean="0"/>
              <a:t>Confidentiality</a:t>
            </a:r>
            <a:r>
              <a:rPr lang="en-US" sz="1600" dirty="0"/>
              <a:t> </a:t>
            </a:r>
          </a:p>
        </p:txBody>
      </p:sp>
      <p:sp>
        <p:nvSpPr>
          <p:cNvPr id="6" name="Rectangle 5"/>
          <p:cNvSpPr/>
          <p:nvPr/>
        </p:nvSpPr>
        <p:spPr>
          <a:xfrm>
            <a:off x="762000" y="5486400"/>
            <a:ext cx="7696200" cy="707886"/>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lvl="0" algn="ctr"/>
            <a:r>
              <a:rPr lang="en-US" sz="2000" dirty="0"/>
              <a:t>To ensure student safety additional safeguards may be required depending on the nature of volunteer/partnership activity.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l"/>
            <a:r>
              <a:rPr lang="en-US" dirty="0" smtClean="0">
                <a:solidFill>
                  <a:schemeClr val="accent4">
                    <a:lumMod val="50000"/>
                  </a:schemeClr>
                </a:solidFill>
              </a:rPr>
              <a:t>Donor information</a:t>
            </a:r>
            <a:endParaRPr lang="en-US" dirty="0">
              <a:solidFill>
                <a:schemeClr val="accent4">
                  <a:lumMod val="50000"/>
                </a:schemeClr>
              </a:solidFill>
            </a:endParaRPr>
          </a:p>
        </p:txBody>
      </p:sp>
      <p:sp>
        <p:nvSpPr>
          <p:cNvPr id="5" name="Rectangle 4"/>
          <p:cNvSpPr/>
          <p:nvPr/>
        </p:nvSpPr>
        <p:spPr>
          <a:xfrm>
            <a:off x="346363" y="1648691"/>
            <a:ext cx="8416637" cy="4478149"/>
          </a:xfrm>
          <a:prstGeom prst="rect">
            <a:avLst/>
          </a:prstGeom>
        </p:spPr>
        <p:txBody>
          <a:bodyPr wrap="square">
            <a:spAutoFit/>
          </a:bodyPr>
          <a:lstStyle/>
          <a:p>
            <a:r>
              <a:rPr lang="en-US" sz="1900" dirty="0" smtClean="0"/>
              <a:t>The </a:t>
            </a:r>
            <a:r>
              <a:rPr lang="en-US" sz="1900" dirty="0"/>
              <a:t>district encourages partnership development and support schools taking the lead in seeking funding alternatives outside of their school/district.  Please use the following statement (</a:t>
            </a:r>
            <a:r>
              <a:rPr lang="en-US" sz="1900" dirty="0">
                <a:solidFill>
                  <a:srgbClr val="0070C0"/>
                </a:solidFill>
              </a:rPr>
              <a:t>blue text</a:t>
            </a:r>
            <a:r>
              <a:rPr lang="en-US" sz="1900" dirty="0"/>
              <a:t>) below when communicating with your respective donor(s). </a:t>
            </a:r>
            <a:endParaRPr lang="en-US" sz="1900" dirty="0" smtClean="0"/>
          </a:p>
          <a:p>
            <a:pPr lvl="1"/>
            <a:endParaRPr lang="en-US" sz="1900" dirty="0"/>
          </a:p>
          <a:p>
            <a:pPr lvl="1" algn="just"/>
            <a:r>
              <a:rPr lang="en-US" sz="1900" i="1" dirty="0">
                <a:solidFill>
                  <a:srgbClr val="0070C0"/>
                </a:solidFill>
              </a:rPr>
              <a:t>Hillsborough County Public Schools, as a special taxing authority, qualifies as an organization that can receive charitable donations and in-kind support.  Converse with your tax preparer to determine if this is an eligible deduction. Please reference the district’s federal Employer Identification Number (EIN) 59-6000660 when responding to your respective donor. </a:t>
            </a:r>
          </a:p>
          <a:p>
            <a:endParaRPr lang="en-US" sz="1900" i="1" dirty="0"/>
          </a:p>
          <a:p>
            <a:r>
              <a:rPr lang="en-US" sz="1900" dirty="0"/>
              <a:t>According to school board policies 9700 (Relationships with Special Interest Groups) and 9700.01 (Advertising and Commercial Activities), it is also important to remember not to "over-promise" access to student/parent information.  See the </a:t>
            </a:r>
            <a:r>
              <a:rPr lang="en-US" sz="1900" i="1" dirty="0"/>
              <a:t>tips</a:t>
            </a:r>
            <a:r>
              <a:rPr lang="en-US" sz="1900" dirty="0"/>
              <a:t> below for appropriate forms of partnership acknowledgments. </a:t>
            </a:r>
          </a:p>
        </p:txBody>
      </p:sp>
    </p:spTree>
    <p:extLst>
      <p:ext uri="{BB962C8B-B14F-4D97-AF65-F5344CB8AC3E}">
        <p14:creationId xmlns:p14="http://schemas.microsoft.com/office/powerpoint/2010/main" val="4242362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l"/>
            <a:r>
              <a:rPr lang="en-US" dirty="0" smtClean="0">
                <a:solidFill>
                  <a:schemeClr val="accent4">
                    <a:lumMod val="50000"/>
                  </a:schemeClr>
                </a:solidFill>
              </a:rPr>
              <a:t>What not to do…</a:t>
            </a:r>
            <a:endParaRPr lang="en-US" dirty="0">
              <a:solidFill>
                <a:schemeClr val="accent4">
                  <a:lumMod val="50000"/>
                </a:schemeClr>
              </a:solidFill>
            </a:endParaRPr>
          </a:p>
        </p:txBody>
      </p:sp>
      <p:sp>
        <p:nvSpPr>
          <p:cNvPr id="5" name="Rectangle 4"/>
          <p:cNvSpPr/>
          <p:nvPr/>
        </p:nvSpPr>
        <p:spPr>
          <a:xfrm>
            <a:off x="380999" y="1828800"/>
            <a:ext cx="8416413" cy="3477875"/>
          </a:xfrm>
          <a:prstGeom prst="rect">
            <a:avLst/>
          </a:prstGeom>
        </p:spPr>
        <p:txBody>
          <a:bodyPr wrap="square">
            <a:spAutoFit/>
          </a:bodyPr>
          <a:lstStyle/>
          <a:p>
            <a:r>
              <a:rPr lang="en-US" sz="2000" dirty="0"/>
              <a:t>Partnerships dissolve for a variety of </a:t>
            </a:r>
            <a:r>
              <a:rPr lang="en-US" sz="2000" dirty="0" smtClean="0"/>
              <a:t>reasons:</a:t>
            </a:r>
          </a:p>
          <a:p>
            <a:pPr marL="800100" lvl="1" indent="-342900">
              <a:buFont typeface="+mj-lt"/>
              <a:buAutoNum type="arabicPeriod"/>
            </a:pPr>
            <a:r>
              <a:rPr lang="en-US" sz="2000" dirty="0" smtClean="0"/>
              <a:t>Neglect</a:t>
            </a:r>
          </a:p>
          <a:p>
            <a:pPr marL="800100" lvl="1" indent="-342900">
              <a:buFont typeface="+mj-lt"/>
              <a:buAutoNum type="arabicPeriod"/>
            </a:pPr>
            <a:r>
              <a:rPr lang="en-US" sz="2000" dirty="0"/>
              <a:t>L</a:t>
            </a:r>
            <a:r>
              <a:rPr lang="en-US" sz="2000" dirty="0" smtClean="0"/>
              <a:t>ack </a:t>
            </a:r>
            <a:r>
              <a:rPr lang="en-US" sz="2000" dirty="0"/>
              <a:t>of </a:t>
            </a:r>
            <a:r>
              <a:rPr lang="en-US" sz="2000" dirty="0" smtClean="0"/>
              <a:t>communication</a:t>
            </a:r>
          </a:p>
          <a:p>
            <a:pPr marL="800100" lvl="1" indent="-342900">
              <a:buFont typeface="+mj-lt"/>
              <a:buAutoNum type="arabicPeriod"/>
            </a:pPr>
            <a:r>
              <a:rPr lang="en-US" sz="2000" dirty="0" smtClean="0"/>
              <a:t>Not student focused </a:t>
            </a:r>
            <a:endParaRPr lang="en-US" sz="2000" dirty="0"/>
          </a:p>
          <a:p>
            <a:r>
              <a:rPr lang="en-US" sz="2000" dirty="0"/>
              <a:t> </a:t>
            </a:r>
          </a:p>
          <a:p>
            <a:r>
              <a:rPr lang="en-US" sz="2000" dirty="0"/>
              <a:t>All too often, schools don’t have the time or the vision to make partnerships more than a request for money and handouts.  When this happens, partners may feel disconnected from their original intent of helping students. </a:t>
            </a:r>
            <a:endParaRPr lang="en-US" sz="2000" dirty="0" smtClean="0"/>
          </a:p>
          <a:p>
            <a:r>
              <a:rPr lang="en-US" sz="2000" dirty="0"/>
              <a:t> </a:t>
            </a:r>
          </a:p>
          <a:p>
            <a:r>
              <a:rPr lang="en-US" sz="2000" dirty="0" smtClean="0"/>
              <a:t>Prior </a:t>
            </a:r>
            <a:r>
              <a:rPr lang="en-US" sz="2000" dirty="0"/>
              <a:t>to dissolving a partnership every effort should be made to renew and strengthen the relationship.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3124200" y="2057400"/>
            <a:ext cx="5638800" cy="1905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marL="0" indent="0" algn="ctr">
              <a:buNone/>
            </a:pPr>
            <a:r>
              <a:rPr lang="en-US" sz="5400" b="1" dirty="0">
                <a:ln w="11430"/>
                <a:solidFill>
                  <a:schemeClr val="accent6">
                    <a:lumMod val="75000"/>
                  </a:schemeClr>
                </a:solidFill>
                <a:latin typeface="Candara" panose="020E0502030303020204" pitchFamily="34" charset="0"/>
              </a:rPr>
              <a:t>Quality education is everybody’s business</a:t>
            </a:r>
            <a:r>
              <a:rPr lang="en-US" sz="3200" b="1" dirty="0">
                <a:ln w="11430"/>
                <a:solidFill>
                  <a:schemeClr val="accent6">
                    <a:lumMod val="75000"/>
                  </a:schemeClr>
                </a:solidFill>
                <a:latin typeface="Candara" panose="020E0502030303020204" pitchFamily="34" charset="0"/>
              </a:rPr>
              <a:t>.</a:t>
            </a:r>
          </a:p>
          <a:p>
            <a:pPr algn="ctr"/>
            <a:endParaRPr lang="en-US" sz="3200" b="1" dirty="0">
              <a:ln w="11430"/>
              <a:solidFill>
                <a:schemeClr val="accent6">
                  <a:lumMod val="75000"/>
                </a:schemeClr>
              </a:solidFill>
              <a:effectLst>
                <a:outerShdw blurRad="80000" dist="40000" dir="5040000" algn="tl">
                  <a:srgbClr val="000000">
                    <a:alpha val="30000"/>
                  </a:srgbClr>
                </a:outerShdw>
              </a:effectLst>
            </a:endParaRPr>
          </a:p>
        </p:txBody>
      </p:sp>
      <p:sp>
        <p:nvSpPr>
          <p:cNvPr id="5" name="Title 4"/>
          <p:cNvSpPr>
            <a:spLocks noGrp="1"/>
          </p:cNvSpPr>
          <p:nvPr>
            <p:ph type="title"/>
          </p:nvPr>
        </p:nvSpPr>
        <p:spPr>
          <a:xfrm>
            <a:off x="381000" y="609600"/>
            <a:ext cx="2362200" cy="5791200"/>
          </a:xfrm>
        </p:spPr>
        <p:txBody>
          <a:bodyPr/>
          <a:lstStyle/>
          <a:p>
            <a:r>
              <a:rPr lang="en-US" sz="2000" b="0" dirty="0" smtClean="0">
                <a:solidFill>
                  <a:schemeClr val="tx2"/>
                </a:solidFill>
                <a:effectLst>
                  <a:outerShdw blurRad="38100" dist="38100" dir="2700000" algn="tl">
                    <a:srgbClr val="000000">
                      <a:alpha val="43137"/>
                    </a:srgbClr>
                  </a:outerShdw>
                </a:effectLst>
              </a:rPr>
              <a:t/>
            </a:r>
            <a:br>
              <a:rPr lang="en-US" sz="2000" b="0" dirty="0" smtClean="0">
                <a:solidFill>
                  <a:schemeClr val="tx2"/>
                </a:solidFill>
                <a:effectLst>
                  <a:outerShdw blurRad="38100" dist="38100" dir="2700000" algn="tl">
                    <a:srgbClr val="000000">
                      <a:alpha val="43137"/>
                    </a:srgbClr>
                  </a:outerShdw>
                </a:effectLst>
              </a:rPr>
            </a:br>
            <a:r>
              <a:rPr lang="en-US" sz="2000" b="0" dirty="0">
                <a:solidFill>
                  <a:schemeClr val="tx2"/>
                </a:solidFill>
                <a:effectLst>
                  <a:outerShdw blurRad="38100" dist="38100" dir="2700000" algn="tl">
                    <a:srgbClr val="000000">
                      <a:alpha val="43137"/>
                    </a:srgbClr>
                  </a:outerShdw>
                </a:effectLst>
              </a:rPr>
              <a:t/>
            </a:r>
            <a:br>
              <a:rPr lang="en-US" sz="2000" b="0" dirty="0">
                <a:solidFill>
                  <a:schemeClr val="tx2"/>
                </a:solidFill>
                <a:effectLst>
                  <a:outerShdw blurRad="38100" dist="38100" dir="2700000" algn="tl">
                    <a:srgbClr val="000000">
                      <a:alpha val="43137"/>
                    </a:srgbClr>
                  </a:outerShdw>
                </a:effectLst>
              </a:rPr>
            </a:br>
            <a:r>
              <a:rPr lang="en-US" sz="2000" b="0" dirty="0" smtClean="0">
                <a:solidFill>
                  <a:schemeClr val="tx2"/>
                </a:solidFill>
                <a:effectLst>
                  <a:outerShdw blurRad="38100" dist="38100" dir="2700000" algn="tl">
                    <a:srgbClr val="000000">
                      <a:alpha val="43137"/>
                    </a:srgbClr>
                  </a:outerShdw>
                </a:effectLst>
              </a:rPr>
              <a:t>School Contact:</a:t>
            </a:r>
            <a:r>
              <a:rPr lang="en-US" sz="1800" b="0" dirty="0" smtClean="0"/>
              <a:t/>
            </a:r>
            <a:br>
              <a:rPr lang="en-US" sz="1800" b="0" dirty="0" smtClean="0"/>
            </a:br>
            <a:r>
              <a:rPr lang="en-US" sz="1800" b="0" dirty="0" smtClean="0"/>
              <a:t>name:</a:t>
            </a:r>
            <a:br>
              <a:rPr lang="en-US" sz="1800" b="0" dirty="0" smtClean="0"/>
            </a:br>
            <a:r>
              <a:rPr lang="en-US" sz="1800" b="0" dirty="0" smtClean="0"/>
              <a:t>number:</a:t>
            </a:r>
            <a:br>
              <a:rPr lang="en-US" sz="1800" b="0" dirty="0" smtClean="0"/>
            </a:br>
            <a:r>
              <a:rPr lang="en-US" sz="1800" b="0" dirty="0" smtClean="0"/>
              <a:t/>
            </a:r>
            <a:br>
              <a:rPr lang="en-US" sz="1800" b="0" dirty="0" smtClean="0"/>
            </a:br>
            <a:r>
              <a:rPr lang="en-US" sz="1800" b="0" dirty="0">
                <a:effectLst>
                  <a:outerShdw blurRad="38100" dist="38100" dir="2700000" algn="tl">
                    <a:srgbClr val="000000">
                      <a:alpha val="43137"/>
                    </a:srgbClr>
                  </a:outerShdw>
                </a:effectLst>
              </a:rPr>
              <a:t/>
            </a:r>
            <a:br>
              <a:rPr lang="en-US" sz="1800" b="0" dirty="0">
                <a:effectLst>
                  <a:outerShdw blurRad="38100" dist="38100" dir="2700000" algn="tl">
                    <a:srgbClr val="000000">
                      <a:alpha val="43137"/>
                    </a:srgbClr>
                  </a:outerShdw>
                </a:effectLst>
              </a:rPr>
            </a:br>
            <a:r>
              <a:rPr lang="en-US" sz="2000" b="0" dirty="0" smtClean="0">
                <a:solidFill>
                  <a:schemeClr val="tx2"/>
                </a:solidFill>
                <a:effectLst>
                  <a:outerShdw blurRad="38100" dist="38100" dir="2700000" algn="tl">
                    <a:srgbClr val="000000">
                      <a:alpha val="43137"/>
                    </a:srgbClr>
                  </a:outerShdw>
                </a:effectLst>
              </a:rPr>
              <a:t>Business Contact:</a:t>
            </a:r>
            <a:r>
              <a:rPr lang="en-US" sz="1800" b="0" dirty="0" smtClean="0"/>
              <a:t/>
            </a:r>
            <a:br>
              <a:rPr lang="en-US" sz="1800" b="0" dirty="0" smtClean="0"/>
            </a:br>
            <a:r>
              <a:rPr lang="en-US" sz="1800" b="0" dirty="0" smtClean="0"/>
              <a:t>name:</a:t>
            </a:r>
            <a:br>
              <a:rPr lang="en-US" sz="1800" b="0" dirty="0" smtClean="0"/>
            </a:br>
            <a:r>
              <a:rPr lang="en-US" sz="1800" b="0" dirty="0" smtClean="0"/>
              <a:t>number:</a:t>
            </a:r>
            <a:r>
              <a:rPr lang="en-US" sz="2000" dirty="0" smtClean="0"/>
              <a:t/>
            </a:r>
            <a:br>
              <a:rPr lang="en-US" sz="2000" dirty="0" smtClean="0"/>
            </a:br>
            <a:r>
              <a:rPr lang="en-US" sz="2000" dirty="0" smtClean="0"/>
              <a:t/>
            </a:r>
            <a:br>
              <a:rPr lang="en-US" sz="2000" dirty="0" smtClean="0"/>
            </a:br>
            <a:r>
              <a:rPr lang="en-US" sz="2000" dirty="0"/>
              <a:t/>
            </a:r>
            <a:br>
              <a:rPr lang="en-US" sz="2000" dirty="0"/>
            </a:br>
            <a:r>
              <a:rPr lang="en-US" sz="2000" b="0" dirty="0"/>
              <a:t>Hillsborough County Public Schools</a:t>
            </a:r>
            <a:br>
              <a:rPr lang="en-US" sz="2000" b="0" dirty="0"/>
            </a:br>
            <a:r>
              <a:rPr lang="en-US" sz="1800" b="0" dirty="0" smtClean="0">
                <a:solidFill>
                  <a:schemeClr val="tx2"/>
                </a:solidFill>
                <a:effectLst>
                  <a:outerShdw blurRad="38100" dist="38100" dir="2700000" algn="tl">
                    <a:srgbClr val="000000">
                      <a:alpha val="43137"/>
                    </a:srgbClr>
                  </a:outerShdw>
                </a:effectLst>
              </a:rPr>
              <a:t>Volunteer Services</a:t>
            </a:r>
            <a:r>
              <a:rPr lang="en-US" sz="1800" b="0" dirty="0" smtClean="0"/>
              <a:t/>
            </a:r>
            <a:br>
              <a:rPr lang="en-US" sz="1800" b="0" dirty="0" smtClean="0"/>
            </a:br>
            <a:r>
              <a:rPr lang="en-US" sz="1800" b="0" dirty="0" smtClean="0"/>
              <a:t>813.872.5254</a:t>
            </a:r>
            <a:br>
              <a:rPr lang="en-US" sz="1800" b="0" dirty="0" smtClean="0"/>
            </a:br>
            <a:r>
              <a:rPr lang="en-US" sz="1800" b="0" dirty="0" smtClean="0"/>
              <a:t/>
            </a:r>
            <a:br>
              <a:rPr lang="en-US" sz="1800" b="0" dirty="0" smtClean="0"/>
            </a:br>
            <a:r>
              <a:rPr lang="en-US" sz="1800" b="0" dirty="0" smtClean="0"/>
              <a:t>Hillsborough County Public Schools</a:t>
            </a:r>
            <a:br>
              <a:rPr lang="en-US" sz="1800" b="0" dirty="0" smtClean="0"/>
            </a:br>
            <a:r>
              <a:rPr lang="en-US" sz="1800" b="0" dirty="0" smtClean="0">
                <a:solidFill>
                  <a:schemeClr val="tx2"/>
                </a:solidFill>
                <a:effectLst>
                  <a:outerShdw blurRad="38100" dist="38100" dir="2700000" algn="tl">
                    <a:srgbClr val="000000">
                      <a:alpha val="43137"/>
                    </a:srgbClr>
                  </a:outerShdw>
                </a:effectLst>
              </a:rPr>
              <a:t>Parent/Community</a:t>
            </a:r>
            <a:r>
              <a:rPr lang="en-US" sz="1800" b="0" dirty="0" smtClean="0"/>
              <a:t/>
            </a:r>
            <a:br>
              <a:rPr lang="en-US" sz="1800" b="0" dirty="0" smtClean="0"/>
            </a:br>
            <a:r>
              <a:rPr lang="en-US" sz="1800" b="0" dirty="0" smtClean="0"/>
              <a:t>813.272.4680</a:t>
            </a:r>
            <a:endParaRPr lang="en-US" dirty="0"/>
          </a:p>
        </p:txBody>
      </p:sp>
    </p:spTree>
    <p:extLst>
      <p:ext uri="{BB962C8B-B14F-4D97-AF65-F5344CB8AC3E}">
        <p14:creationId xmlns:p14="http://schemas.microsoft.com/office/powerpoint/2010/main" val="3738544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Training O</a:t>
            </a:r>
            <a:r>
              <a:rPr lang="en-US" dirty="0" smtClean="0"/>
              <a:t>bjectives:</a:t>
            </a:r>
            <a:endParaRPr lang="en-US" dirty="0"/>
          </a:p>
        </p:txBody>
      </p:sp>
      <p:sp>
        <p:nvSpPr>
          <p:cNvPr id="3" name="Content Placeholder 2"/>
          <p:cNvSpPr>
            <a:spLocks noGrp="1"/>
          </p:cNvSpPr>
          <p:nvPr>
            <p:ph sz="quarter" idx="1"/>
          </p:nvPr>
        </p:nvSpPr>
        <p:spPr/>
        <p:txBody>
          <a:bodyPr/>
          <a:lstStyle/>
          <a:p>
            <a:pPr marL="0" indent="0">
              <a:buNone/>
            </a:pPr>
            <a:endParaRPr lang="en-US" dirty="0"/>
          </a:p>
          <a:p>
            <a:r>
              <a:rPr lang="en-US" dirty="0" smtClean="0"/>
              <a:t>Provide Community/Business and schools with information needed to develop successful partnerships</a:t>
            </a:r>
          </a:p>
          <a:p>
            <a:endParaRPr lang="en-US" dirty="0"/>
          </a:p>
          <a:p>
            <a:r>
              <a:rPr lang="en-US" dirty="0" smtClean="0"/>
              <a:t>Meet the Community/Business Partnership Florida Department of Education’s 5 Star School Award qualification    </a:t>
            </a:r>
          </a:p>
          <a:p>
            <a:pPr marL="0" indent="0" algn="ctr">
              <a:buNone/>
            </a:pPr>
            <a:r>
              <a:rPr lang="en-US" dirty="0" smtClean="0">
                <a:solidFill>
                  <a:schemeClr val="tx2"/>
                </a:solidFill>
                <a:effectLst>
                  <a:outerShdw blurRad="38100" dist="38100" dir="2700000" algn="tl">
                    <a:srgbClr val="000000">
                      <a:alpha val="43137"/>
                    </a:srgbClr>
                  </a:outerShdw>
                </a:effectLst>
                <a:sym typeface="Wingdings"/>
              </a:rPr>
              <a:t> </a:t>
            </a:r>
            <a:r>
              <a:rPr lang="en-US" dirty="0">
                <a:solidFill>
                  <a:schemeClr val="tx2"/>
                </a:solidFill>
                <a:effectLst>
                  <a:outerShdw blurRad="38100" dist="38100" dir="2700000" algn="tl">
                    <a:srgbClr val="000000">
                      <a:alpha val="43137"/>
                    </a:srgbClr>
                  </a:outerShdw>
                </a:effectLst>
                <a:sym typeface="Wingdings"/>
              </a:rPr>
              <a:t> </a:t>
            </a:r>
            <a:r>
              <a:rPr lang="en-US" dirty="0" smtClean="0">
                <a:solidFill>
                  <a:schemeClr val="tx2"/>
                </a:solidFill>
                <a:effectLst>
                  <a:outerShdw blurRad="38100" dist="38100" dir="2700000" algn="tl">
                    <a:srgbClr val="000000">
                      <a:alpha val="43137"/>
                    </a:srgbClr>
                  </a:outerShdw>
                </a:effectLst>
                <a:sym typeface="Wingdings"/>
              </a:rPr>
              <a:t></a:t>
            </a:r>
            <a:r>
              <a:rPr lang="en-US" dirty="0">
                <a:solidFill>
                  <a:schemeClr val="tx2"/>
                </a:solidFill>
                <a:effectLst>
                  <a:outerShdw blurRad="38100" dist="38100" dir="2700000" algn="tl">
                    <a:srgbClr val="000000">
                      <a:alpha val="43137"/>
                    </a:srgbClr>
                  </a:outerShdw>
                </a:effectLst>
                <a:sym typeface="Wingdings"/>
              </a:rPr>
              <a:t> </a:t>
            </a:r>
            <a:r>
              <a:rPr lang="en-US" dirty="0" smtClean="0">
                <a:solidFill>
                  <a:schemeClr val="tx2"/>
                </a:solidFill>
                <a:effectLst>
                  <a:outerShdw blurRad="38100" dist="38100" dir="2700000" algn="tl">
                    <a:srgbClr val="000000">
                      <a:alpha val="43137"/>
                    </a:srgbClr>
                  </a:outerShdw>
                </a:effectLst>
                <a:sym typeface="Wingdings"/>
              </a:rPr>
              <a:t></a:t>
            </a:r>
            <a:r>
              <a:rPr lang="en-US" dirty="0">
                <a:solidFill>
                  <a:schemeClr val="tx2"/>
                </a:solidFill>
                <a:effectLst>
                  <a:outerShdw blurRad="38100" dist="38100" dir="2700000" algn="tl">
                    <a:srgbClr val="000000">
                      <a:alpha val="43137"/>
                    </a:srgbClr>
                  </a:outerShdw>
                </a:effectLst>
                <a:sym typeface="Wingdings"/>
              </a:rPr>
              <a:t> </a:t>
            </a:r>
            <a:endParaRPr lang="en-US"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49459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en-US" dirty="0" smtClean="0"/>
              <a:t>Definition of Community/Business Partnership</a:t>
            </a:r>
            <a:endParaRPr lang="en-US" dirty="0"/>
          </a:p>
        </p:txBody>
      </p:sp>
      <p:sp>
        <p:nvSpPr>
          <p:cNvPr id="2" name="Content Placeholder 1"/>
          <p:cNvSpPr>
            <a:spLocks noGrp="1"/>
          </p:cNvSpPr>
          <p:nvPr>
            <p:ph sz="quarter" idx="1"/>
          </p:nvPr>
        </p:nvSpPr>
        <p:spPr/>
        <p:txBody>
          <a:bodyPr>
            <a:normAutofit/>
          </a:bodyPr>
          <a:lstStyle/>
          <a:p>
            <a:pPr marL="109728" indent="0">
              <a:buNone/>
            </a:pPr>
            <a:endParaRPr lang="en-US" dirty="0" smtClean="0"/>
          </a:p>
          <a:p>
            <a:pPr marL="274320" lvl="1" indent="0">
              <a:buNone/>
            </a:pPr>
            <a:r>
              <a:rPr lang="en-US" dirty="0" smtClean="0">
                <a:solidFill>
                  <a:schemeClr val="accent3">
                    <a:lumMod val="50000"/>
                  </a:schemeClr>
                </a:solidFill>
              </a:rPr>
              <a:t>A Community/Business </a:t>
            </a:r>
            <a:r>
              <a:rPr lang="en-US" dirty="0">
                <a:solidFill>
                  <a:schemeClr val="accent3">
                    <a:lumMod val="50000"/>
                  </a:schemeClr>
                </a:solidFill>
              </a:rPr>
              <a:t>partnership is a mutually supportive arrangement </a:t>
            </a:r>
            <a:r>
              <a:rPr lang="en-US" dirty="0" smtClean="0">
                <a:solidFill>
                  <a:schemeClr val="accent3">
                    <a:lumMod val="50000"/>
                  </a:schemeClr>
                </a:solidFill>
              </a:rPr>
              <a:t>between</a:t>
            </a:r>
          </a:p>
          <a:p>
            <a:pPr marL="274320" lvl="1" indent="0">
              <a:buNone/>
            </a:pPr>
            <a:endParaRPr lang="en-US" dirty="0" smtClean="0">
              <a:solidFill>
                <a:schemeClr val="accent3">
                  <a:lumMod val="50000"/>
                </a:schemeClr>
              </a:solidFill>
            </a:endParaRPr>
          </a:p>
          <a:p>
            <a:pPr lvl="1">
              <a:buFont typeface="Wingdings" panose="05000000000000000000" pitchFamily="2" charset="2"/>
              <a:buChar char="ü"/>
            </a:pPr>
            <a:r>
              <a:rPr lang="en-US" dirty="0" smtClean="0">
                <a:solidFill>
                  <a:schemeClr val="accent3">
                    <a:lumMod val="50000"/>
                  </a:schemeClr>
                </a:solidFill>
              </a:rPr>
              <a:t>a </a:t>
            </a:r>
            <a:r>
              <a:rPr lang="en-US" dirty="0">
                <a:solidFill>
                  <a:schemeClr val="accent3">
                    <a:lumMod val="50000"/>
                  </a:schemeClr>
                </a:solidFill>
              </a:rPr>
              <a:t>school, the school district, and a </a:t>
            </a:r>
            <a:r>
              <a:rPr lang="en-US" dirty="0" smtClean="0">
                <a:solidFill>
                  <a:schemeClr val="accent3">
                    <a:lumMod val="50000"/>
                  </a:schemeClr>
                </a:solidFill>
              </a:rPr>
              <a:t>business </a:t>
            </a:r>
          </a:p>
          <a:p>
            <a:pPr lvl="1">
              <a:buFont typeface="Wingdings" panose="05000000000000000000" pitchFamily="2" charset="2"/>
              <a:buChar char="ü"/>
            </a:pPr>
            <a:r>
              <a:rPr lang="en-US" dirty="0" smtClean="0">
                <a:solidFill>
                  <a:schemeClr val="accent3">
                    <a:lumMod val="50000"/>
                  </a:schemeClr>
                </a:solidFill>
              </a:rPr>
              <a:t>government </a:t>
            </a:r>
            <a:r>
              <a:rPr lang="en-US" dirty="0">
                <a:solidFill>
                  <a:schemeClr val="accent3">
                    <a:lumMod val="50000"/>
                  </a:schemeClr>
                </a:solidFill>
              </a:rPr>
              <a:t>agency or community/faith-based organization </a:t>
            </a:r>
            <a:endParaRPr lang="en-US" dirty="0" smtClean="0">
              <a:solidFill>
                <a:schemeClr val="accent3">
                  <a:lumMod val="50000"/>
                </a:schemeClr>
              </a:solidFill>
            </a:endParaRPr>
          </a:p>
          <a:p>
            <a:pPr marL="274320" lvl="1" indent="0">
              <a:buNone/>
            </a:pPr>
            <a:endParaRPr lang="en-US" dirty="0">
              <a:solidFill>
                <a:schemeClr val="accent3">
                  <a:lumMod val="50000"/>
                </a:schemeClr>
              </a:solidFill>
            </a:endParaRPr>
          </a:p>
          <a:p>
            <a:pPr marL="274320" lvl="1" indent="0">
              <a:buNone/>
            </a:pPr>
            <a:r>
              <a:rPr lang="en-US" dirty="0" smtClean="0">
                <a:solidFill>
                  <a:schemeClr val="accent3">
                    <a:lumMod val="50000"/>
                  </a:schemeClr>
                </a:solidFill>
              </a:rPr>
              <a:t>in </a:t>
            </a:r>
            <a:r>
              <a:rPr lang="en-US" dirty="0">
                <a:solidFill>
                  <a:schemeClr val="accent3">
                    <a:lumMod val="50000"/>
                  </a:schemeClr>
                </a:solidFill>
              </a:rPr>
              <a:t>which the parties commit to specific activities intended to benefit students, improve student achievement, and help accomplish school improvement goals.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Excellent Partnerships are:</a:t>
            </a:r>
            <a:endParaRPr lang="en-US" dirty="0"/>
          </a:p>
        </p:txBody>
      </p:sp>
      <p:sp>
        <p:nvSpPr>
          <p:cNvPr id="3" name="Content Placeholder 2"/>
          <p:cNvSpPr>
            <a:spLocks noGrp="1"/>
          </p:cNvSpPr>
          <p:nvPr>
            <p:ph sz="quarter" idx="1"/>
          </p:nvPr>
        </p:nvSpPr>
        <p:spPr/>
        <p:txBody>
          <a:bodyPr>
            <a:normAutofit fontScale="92500" lnSpcReduction="20000"/>
          </a:bodyPr>
          <a:lstStyle/>
          <a:p>
            <a:pPr>
              <a:spcAft>
                <a:spcPts val="1000"/>
              </a:spcAft>
            </a:pPr>
            <a:r>
              <a:rPr lang="en-US" dirty="0" smtClean="0"/>
              <a:t>designed </a:t>
            </a:r>
            <a:r>
              <a:rPr lang="en-US" dirty="0"/>
              <a:t>to improve student achievement and are an integral part of the school improvement plan and Title I Parental Involvement Plan (PIP) if applicable.</a:t>
            </a:r>
          </a:p>
          <a:p>
            <a:pPr>
              <a:spcAft>
                <a:spcPts val="1000"/>
              </a:spcAft>
            </a:pPr>
            <a:r>
              <a:rPr lang="en-US" dirty="0" smtClean="0"/>
              <a:t>committed </a:t>
            </a:r>
            <a:r>
              <a:rPr lang="en-US" dirty="0"/>
              <a:t>to improving the quality of public education in order to prepare all children to live and work in the 21</a:t>
            </a:r>
            <a:r>
              <a:rPr lang="en-US" baseline="30000" dirty="0"/>
              <a:t>st</a:t>
            </a:r>
            <a:r>
              <a:rPr lang="en-US" dirty="0"/>
              <a:t> century.</a:t>
            </a:r>
          </a:p>
          <a:p>
            <a:pPr>
              <a:spcAft>
                <a:spcPts val="1000"/>
              </a:spcAft>
            </a:pPr>
            <a:r>
              <a:rPr lang="en-US" dirty="0" smtClean="0"/>
              <a:t>guided </a:t>
            </a:r>
            <a:r>
              <a:rPr lang="en-US" dirty="0"/>
              <a:t>by written, realistic action plans that include planning, goal setting, communication, recognition and evaluation.</a:t>
            </a:r>
          </a:p>
          <a:p>
            <a:pPr>
              <a:spcAft>
                <a:spcPts val="1000"/>
              </a:spcAft>
            </a:pPr>
            <a:r>
              <a:rPr lang="en-US" dirty="0" smtClean="0"/>
              <a:t>able </a:t>
            </a:r>
            <a:r>
              <a:rPr lang="en-US" dirty="0"/>
              <a:t>to demonstrate progress toward ambitious, high priority goals.  They evaluate their success primarily on the basis of improvements in student achievement rather than on programmatic success.</a:t>
            </a:r>
          </a:p>
          <a:p>
            <a:endParaRPr lang="en-US" dirty="0"/>
          </a:p>
        </p:txBody>
      </p:sp>
    </p:spTree>
    <p:extLst>
      <p:ext uri="{BB962C8B-B14F-4D97-AF65-F5344CB8AC3E}">
        <p14:creationId xmlns:p14="http://schemas.microsoft.com/office/powerpoint/2010/main" val="325562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6364" y="1092350"/>
            <a:ext cx="8229600" cy="3416320"/>
          </a:xfrm>
          <a:prstGeom prst="rect">
            <a:avLst/>
          </a:prstGeom>
          <a:noFill/>
        </p:spPr>
        <p:txBody>
          <a:bodyPr wrap="square" rtlCol="0">
            <a:spAutoFit/>
          </a:bodyPr>
          <a:lstStyle/>
          <a:p>
            <a:r>
              <a:rPr lang="en-US" sz="2400" dirty="0" smtClean="0">
                <a:solidFill>
                  <a:schemeClr val="accent6"/>
                </a:solidFill>
              </a:rPr>
              <a:t>School</a:t>
            </a:r>
          </a:p>
          <a:p>
            <a:pPr marL="457200" indent="-457200">
              <a:buFont typeface="+mj-lt"/>
              <a:buAutoNum type="arabicPeriod"/>
            </a:pPr>
            <a:r>
              <a:rPr lang="en-US" sz="2400" dirty="0" smtClean="0">
                <a:solidFill>
                  <a:schemeClr val="accent6"/>
                </a:solidFill>
              </a:rPr>
              <a:t>Conduct a needs assessment</a:t>
            </a:r>
          </a:p>
          <a:p>
            <a:pPr marL="457200" indent="-457200">
              <a:buFont typeface="+mj-lt"/>
              <a:buAutoNum type="arabicPeriod"/>
            </a:pPr>
            <a:r>
              <a:rPr lang="en-US" sz="2400" dirty="0" smtClean="0">
                <a:solidFill>
                  <a:schemeClr val="accent6"/>
                </a:solidFill>
              </a:rPr>
              <a:t>Identify goals and objectives</a:t>
            </a:r>
          </a:p>
          <a:p>
            <a:pPr marL="457200" indent="-457200">
              <a:buFont typeface="+mj-lt"/>
              <a:buAutoNum type="arabicPeriod"/>
            </a:pPr>
            <a:r>
              <a:rPr lang="en-US" sz="2400" dirty="0" smtClean="0">
                <a:solidFill>
                  <a:schemeClr val="accent6"/>
                </a:solidFill>
              </a:rPr>
              <a:t>Recruit community/business</a:t>
            </a:r>
          </a:p>
          <a:p>
            <a:pPr marL="457200" indent="-457200">
              <a:buFont typeface="+mj-lt"/>
              <a:buAutoNum type="arabicPeriod"/>
            </a:pPr>
            <a:r>
              <a:rPr lang="en-US" sz="2400" dirty="0" smtClean="0">
                <a:solidFill>
                  <a:schemeClr val="accent6"/>
                </a:solidFill>
              </a:rPr>
              <a:t>Two-way communication </a:t>
            </a:r>
          </a:p>
          <a:p>
            <a:pPr marL="457200" indent="-457200">
              <a:buFont typeface="+mj-lt"/>
              <a:buAutoNum type="arabicPeriod"/>
            </a:pPr>
            <a:r>
              <a:rPr lang="en-US" sz="2400" dirty="0" smtClean="0">
                <a:solidFill>
                  <a:schemeClr val="accent6"/>
                </a:solidFill>
              </a:rPr>
              <a:t>Clear expectations/Give meaningful feedback</a:t>
            </a:r>
          </a:p>
          <a:p>
            <a:pPr marL="457200" indent="-457200">
              <a:buFont typeface="+mj-lt"/>
              <a:buAutoNum type="arabicPeriod"/>
            </a:pPr>
            <a:r>
              <a:rPr lang="en-US" sz="2400" dirty="0">
                <a:solidFill>
                  <a:schemeClr val="accent6"/>
                </a:solidFill>
              </a:rPr>
              <a:t>Readily give recognition</a:t>
            </a:r>
          </a:p>
          <a:p>
            <a:pPr marL="457200" indent="-457200">
              <a:buFont typeface="+mj-lt"/>
              <a:buAutoNum type="arabicPeriod"/>
            </a:pPr>
            <a:endParaRPr lang="en-US" sz="2400" dirty="0" smtClean="0">
              <a:solidFill>
                <a:schemeClr val="accent6">
                  <a:lumMod val="75000"/>
                </a:schemeClr>
              </a:solidFill>
            </a:endParaRPr>
          </a:p>
          <a:p>
            <a:endParaRPr lang="en-US" sz="2400" dirty="0">
              <a:solidFill>
                <a:schemeClr val="accent6">
                  <a:lumMod val="75000"/>
                </a:schemeClr>
              </a:solidFill>
            </a:endParaRPr>
          </a:p>
        </p:txBody>
      </p:sp>
      <p:sp>
        <p:nvSpPr>
          <p:cNvPr id="4" name="Rectangle 3"/>
          <p:cNvSpPr/>
          <p:nvPr/>
        </p:nvSpPr>
        <p:spPr>
          <a:xfrm>
            <a:off x="381000" y="304800"/>
            <a:ext cx="8534400" cy="70788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4000" dirty="0" smtClean="0">
                <a:solidFill>
                  <a:schemeClr val="accent3">
                    <a:lumMod val="50000"/>
                  </a:schemeClr>
                </a:solidFill>
              </a:rPr>
              <a:t>Partnership 101		</a:t>
            </a:r>
            <a:endParaRPr lang="en-US" sz="4000" dirty="0">
              <a:solidFill>
                <a:schemeClr val="accent3">
                  <a:lumMod val="50000"/>
                </a:schemeClr>
              </a:solidFill>
            </a:endParaRPr>
          </a:p>
        </p:txBody>
      </p:sp>
      <p:sp>
        <p:nvSpPr>
          <p:cNvPr id="3" name="Rectangle 2"/>
          <p:cNvSpPr/>
          <p:nvPr/>
        </p:nvSpPr>
        <p:spPr>
          <a:xfrm>
            <a:off x="381000" y="3886200"/>
            <a:ext cx="8382000" cy="2308324"/>
          </a:xfrm>
          <a:prstGeom prst="rect">
            <a:avLst/>
          </a:prstGeom>
        </p:spPr>
        <p:txBody>
          <a:bodyPr wrap="square">
            <a:spAutoFit/>
          </a:bodyPr>
          <a:lstStyle/>
          <a:p>
            <a:r>
              <a:rPr lang="en-US" sz="2400" dirty="0" smtClean="0">
                <a:solidFill>
                  <a:schemeClr val="accent4">
                    <a:lumMod val="75000"/>
                  </a:schemeClr>
                </a:solidFill>
              </a:rPr>
              <a:t>Community/Business</a:t>
            </a:r>
            <a:endParaRPr lang="en-US" sz="2400" dirty="0">
              <a:solidFill>
                <a:schemeClr val="accent4">
                  <a:lumMod val="75000"/>
                </a:schemeClr>
              </a:solidFill>
            </a:endParaRPr>
          </a:p>
          <a:p>
            <a:pPr marL="457200" indent="-457200">
              <a:buFont typeface="+mj-lt"/>
              <a:buAutoNum type="arabicPeriod"/>
            </a:pPr>
            <a:r>
              <a:rPr lang="en-US" sz="2400" dirty="0">
                <a:solidFill>
                  <a:schemeClr val="tx1">
                    <a:lumMod val="85000"/>
                    <a:lumOff val="15000"/>
                  </a:schemeClr>
                </a:solidFill>
              </a:rPr>
              <a:t>Complete </a:t>
            </a:r>
            <a:r>
              <a:rPr lang="en-US" sz="2400" dirty="0" smtClean="0">
                <a:solidFill>
                  <a:schemeClr val="tx1">
                    <a:lumMod val="85000"/>
                    <a:lumOff val="15000"/>
                  </a:schemeClr>
                </a:solidFill>
              </a:rPr>
              <a:t>Community </a:t>
            </a:r>
            <a:r>
              <a:rPr lang="en-US" sz="2400" dirty="0">
                <a:solidFill>
                  <a:schemeClr val="tx1">
                    <a:lumMod val="85000"/>
                    <a:lumOff val="15000"/>
                  </a:schemeClr>
                </a:solidFill>
              </a:rPr>
              <a:t>Partner Agreement</a:t>
            </a:r>
          </a:p>
          <a:p>
            <a:pPr marL="457200" indent="-457200">
              <a:buFont typeface="+mj-lt"/>
              <a:buAutoNum type="arabicPeriod"/>
            </a:pPr>
            <a:r>
              <a:rPr lang="en-US" sz="2400" dirty="0">
                <a:solidFill>
                  <a:schemeClr val="tx1">
                    <a:lumMod val="85000"/>
                    <a:lumOff val="15000"/>
                  </a:schemeClr>
                </a:solidFill>
              </a:rPr>
              <a:t>Attend orientation and </a:t>
            </a:r>
            <a:r>
              <a:rPr lang="en-US" sz="2400" dirty="0" smtClean="0">
                <a:solidFill>
                  <a:schemeClr val="tx1">
                    <a:lumMod val="85000"/>
                    <a:lumOff val="15000"/>
                  </a:schemeClr>
                </a:solidFill>
              </a:rPr>
              <a:t>training</a:t>
            </a:r>
          </a:p>
          <a:p>
            <a:pPr marL="457200" indent="-457200">
              <a:buFont typeface="+mj-lt"/>
              <a:buAutoNum type="arabicPeriod"/>
            </a:pPr>
            <a:r>
              <a:rPr lang="en-US" sz="2400" dirty="0" smtClean="0">
                <a:solidFill>
                  <a:schemeClr val="tx1">
                    <a:lumMod val="85000"/>
                    <a:lumOff val="15000"/>
                  </a:schemeClr>
                </a:solidFill>
              </a:rPr>
              <a:t>Two-way communication</a:t>
            </a:r>
          </a:p>
          <a:p>
            <a:pPr marL="457200" indent="-457200">
              <a:buFont typeface="+mj-lt"/>
              <a:buAutoNum type="arabicPeriod"/>
            </a:pPr>
            <a:r>
              <a:rPr lang="en-US" sz="2400" dirty="0" smtClean="0">
                <a:solidFill>
                  <a:schemeClr val="tx1">
                    <a:lumMod val="85000"/>
                    <a:lumOff val="15000"/>
                  </a:schemeClr>
                </a:solidFill>
              </a:rPr>
              <a:t>Clear expectations</a:t>
            </a:r>
            <a:endParaRPr lang="en-US" sz="2400" dirty="0">
              <a:solidFill>
                <a:schemeClr val="tx1">
                  <a:lumMod val="85000"/>
                  <a:lumOff val="15000"/>
                </a:schemeClr>
              </a:solidFill>
            </a:endParaRPr>
          </a:p>
          <a:p>
            <a:pPr marL="457200" indent="-457200">
              <a:buFont typeface="+mj-lt"/>
              <a:buAutoNum type="arabicPeriod"/>
            </a:pPr>
            <a:r>
              <a:rPr lang="en-US" sz="2400" dirty="0" smtClean="0">
                <a:solidFill>
                  <a:schemeClr val="tx1">
                    <a:lumMod val="85000"/>
                    <a:lumOff val="15000"/>
                  </a:schemeClr>
                </a:solidFill>
              </a:rPr>
              <a:t>Provide meaningful input</a:t>
            </a:r>
            <a:endParaRPr lang="en-US" sz="24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04799"/>
            <a:ext cx="84582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3600" b="1" dirty="0" smtClean="0">
                <a:solidFill>
                  <a:schemeClr val="accent4">
                    <a:lumMod val="50000"/>
                  </a:schemeClr>
                </a:solidFill>
              </a:rPr>
              <a:t>Partnership Opportunities</a:t>
            </a:r>
            <a:endParaRPr lang="en-US" sz="3600" b="1" dirty="0">
              <a:solidFill>
                <a:schemeClr val="accent4">
                  <a:lumMod val="50000"/>
                </a:schemeClr>
              </a:solidFill>
            </a:endParaRPr>
          </a:p>
        </p:txBody>
      </p:sp>
      <p:sp>
        <p:nvSpPr>
          <p:cNvPr id="5" name="TextBox 4"/>
          <p:cNvSpPr txBox="1"/>
          <p:nvPr/>
        </p:nvSpPr>
        <p:spPr>
          <a:xfrm>
            <a:off x="471055" y="1600200"/>
            <a:ext cx="7696200" cy="3816429"/>
          </a:xfrm>
          <a:prstGeom prst="rect">
            <a:avLst/>
          </a:prstGeom>
          <a:noFill/>
        </p:spPr>
        <p:txBody>
          <a:bodyPr wrap="square" rtlCol="0">
            <a:spAutoFit/>
          </a:bodyPr>
          <a:lstStyle/>
          <a:p>
            <a:pPr marL="285750" indent="-285750">
              <a:buFont typeface="Arial" panose="020B0604020202020204" pitchFamily="34" charset="0"/>
              <a:buChar char="•"/>
            </a:pPr>
            <a:r>
              <a:rPr lang="en-US" sz="2800" dirty="0"/>
              <a:t>Instructional Support and Enrichment</a:t>
            </a:r>
          </a:p>
          <a:p>
            <a:pPr marL="285750" indent="-285750">
              <a:buFont typeface="Arial" panose="020B0604020202020204" pitchFamily="34" charset="0"/>
              <a:buChar char="•"/>
            </a:pPr>
            <a:r>
              <a:rPr lang="en-US" sz="2800" dirty="0" smtClean="0"/>
              <a:t>Academic achievement</a:t>
            </a:r>
          </a:p>
          <a:p>
            <a:pPr marL="285750" indent="-285750">
              <a:buFont typeface="Arial" panose="020B0604020202020204" pitchFamily="34" charset="0"/>
              <a:buChar char="•"/>
            </a:pPr>
            <a:r>
              <a:rPr lang="en-US" sz="2800" dirty="0" smtClean="0"/>
              <a:t>Teacher/Staff incentives</a:t>
            </a:r>
          </a:p>
          <a:p>
            <a:pPr marL="285750" indent="-285750">
              <a:buFont typeface="Arial" panose="020B0604020202020204" pitchFamily="34" charset="0"/>
              <a:buChar char="•"/>
            </a:pPr>
            <a:r>
              <a:rPr lang="en-US" sz="2800" dirty="0" smtClean="0"/>
              <a:t>Social Emotional Learning/Leadership development</a:t>
            </a:r>
          </a:p>
          <a:p>
            <a:pPr marL="285750" indent="-285750">
              <a:buFont typeface="Arial" panose="020B0604020202020204" pitchFamily="34" charset="0"/>
              <a:buChar char="•"/>
            </a:pPr>
            <a:r>
              <a:rPr lang="en-US" sz="2800" dirty="0" smtClean="0"/>
              <a:t>Parent Support</a:t>
            </a:r>
          </a:p>
          <a:p>
            <a:pPr marL="285750" indent="-285750">
              <a:buFont typeface="Arial" panose="020B0604020202020204" pitchFamily="34" charset="0"/>
              <a:buChar char="•"/>
            </a:pPr>
            <a:r>
              <a:rPr lang="en-US" sz="2800" dirty="0" smtClean="0"/>
              <a:t>Community Support</a:t>
            </a:r>
          </a:p>
          <a:p>
            <a:pPr marL="285750" indent="-285750">
              <a:buFont typeface="Arial" panose="020B0604020202020204" pitchFamily="34" charset="0"/>
              <a:buChar char="•"/>
            </a:pPr>
            <a:r>
              <a:rPr lang="en-US" sz="2800" dirty="0" smtClean="0"/>
              <a:t>Administration Support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3964" y="228600"/>
            <a:ext cx="8569036"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3600" dirty="0" smtClean="0">
                <a:solidFill>
                  <a:schemeClr val="tx1">
                    <a:lumMod val="75000"/>
                    <a:lumOff val="25000"/>
                  </a:schemeClr>
                </a:solidFill>
              </a:rPr>
              <a:t>Partnership Agreement</a:t>
            </a:r>
            <a:endParaRPr lang="en-US" sz="3600" dirty="0">
              <a:solidFill>
                <a:schemeClr val="tx1">
                  <a:lumMod val="75000"/>
                  <a:lumOff val="25000"/>
                </a:schemeClr>
              </a:solidFill>
            </a:endParaRPr>
          </a:p>
        </p:txBody>
      </p:sp>
      <p:sp>
        <p:nvSpPr>
          <p:cNvPr id="5" name="TextBox 4"/>
          <p:cNvSpPr txBox="1"/>
          <p:nvPr/>
        </p:nvSpPr>
        <p:spPr>
          <a:xfrm>
            <a:off x="221672" y="1769269"/>
            <a:ext cx="4426527" cy="2616101"/>
          </a:xfrm>
          <a:prstGeom prst="rect">
            <a:avLst/>
          </a:prstGeom>
          <a:noFill/>
        </p:spPr>
        <p:txBody>
          <a:bodyPr wrap="square" rtlCol="0">
            <a:spAutoFit/>
          </a:bodyPr>
          <a:lstStyle/>
          <a:p>
            <a:r>
              <a:rPr lang="en-US" sz="2400" dirty="0" smtClean="0"/>
              <a:t>Complete the Community Partner Agreement to determine the </a:t>
            </a:r>
            <a:r>
              <a:rPr lang="en-US" sz="2400" dirty="0" smtClean="0">
                <a:solidFill>
                  <a:schemeClr val="tx2"/>
                </a:solidFill>
                <a:effectLst>
                  <a:outerShdw blurRad="38100" dist="38100" dir="2700000" algn="tl">
                    <a:srgbClr val="000000">
                      <a:alpha val="43137"/>
                    </a:srgbClr>
                  </a:outerShdw>
                </a:effectLst>
              </a:rPr>
              <a:t>who</a:t>
            </a:r>
            <a:r>
              <a:rPr lang="en-US" sz="2400" dirty="0" smtClean="0"/>
              <a:t>, </a:t>
            </a:r>
            <a:r>
              <a:rPr lang="en-US" sz="2400" dirty="0" smtClean="0">
                <a:solidFill>
                  <a:schemeClr val="tx2"/>
                </a:solidFill>
                <a:effectLst>
                  <a:outerShdw blurRad="38100" dist="38100" dir="2700000" algn="tl">
                    <a:srgbClr val="000000">
                      <a:alpha val="43137"/>
                    </a:srgbClr>
                  </a:outerShdw>
                </a:effectLst>
              </a:rPr>
              <a:t>where</a:t>
            </a:r>
            <a:r>
              <a:rPr lang="en-US" sz="2400" dirty="0" smtClean="0"/>
              <a:t>, </a:t>
            </a:r>
            <a:r>
              <a:rPr lang="en-US" sz="2400" dirty="0" smtClean="0">
                <a:solidFill>
                  <a:schemeClr val="tx2"/>
                </a:solidFill>
                <a:effectLst>
                  <a:outerShdw blurRad="38100" dist="38100" dir="2700000" algn="tl">
                    <a:srgbClr val="000000">
                      <a:alpha val="43137"/>
                    </a:srgbClr>
                  </a:outerShdw>
                </a:effectLst>
              </a:rPr>
              <a:t>when</a:t>
            </a:r>
            <a:r>
              <a:rPr lang="en-US" sz="2400" dirty="0" smtClean="0"/>
              <a:t>, </a:t>
            </a:r>
            <a:r>
              <a:rPr lang="en-US" sz="2400" dirty="0" smtClean="0">
                <a:solidFill>
                  <a:schemeClr val="tx2"/>
                </a:solidFill>
                <a:effectLst>
                  <a:outerShdw blurRad="38100" dist="38100" dir="2700000" algn="tl">
                    <a:srgbClr val="000000">
                      <a:alpha val="43137"/>
                    </a:srgbClr>
                  </a:outerShdw>
                </a:effectLst>
              </a:rPr>
              <a:t>why</a:t>
            </a:r>
            <a:r>
              <a:rPr lang="en-US" sz="2400" dirty="0" smtClean="0"/>
              <a:t>, and </a:t>
            </a:r>
            <a:r>
              <a:rPr lang="en-US" sz="2400" dirty="0" smtClean="0">
                <a:solidFill>
                  <a:schemeClr val="tx2"/>
                </a:solidFill>
                <a:effectLst>
                  <a:outerShdw blurRad="38100" dist="38100" dir="2700000" algn="tl">
                    <a:srgbClr val="000000">
                      <a:alpha val="43137"/>
                    </a:srgbClr>
                  </a:outerShdw>
                </a:effectLst>
              </a:rPr>
              <a:t>how</a:t>
            </a:r>
            <a:r>
              <a:rPr lang="en-US" sz="2400" dirty="0" smtClean="0"/>
              <a:t>…</a:t>
            </a:r>
          </a:p>
          <a:p>
            <a:endParaRPr lang="en-US" sz="2000" dirty="0"/>
          </a:p>
          <a:p>
            <a:r>
              <a:rPr lang="en-US" sz="2400" dirty="0" smtClean="0"/>
              <a:t>This form can be found on the Volunteer Services Department page. </a:t>
            </a:r>
            <a:endParaRPr lang="en-US" sz="2400"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rot="1017936">
            <a:off x="4326557" y="2185371"/>
            <a:ext cx="3456929" cy="4056100"/>
          </a:xfrm>
          <a:prstGeom prst="rect">
            <a:avLst/>
          </a:prstGeom>
          <a:ln>
            <a:noFill/>
          </a:ln>
          <a:effectLst>
            <a:outerShdw blurRad="292100" dist="139700" dir="2700000" algn="tl" rotWithShape="0">
              <a:srgbClr val="333333">
                <a:alpha val="65000"/>
              </a:srgbClr>
            </a:outerShdw>
          </a:effectLst>
        </p:spPr>
      </p:pic>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rot="21138427">
            <a:off x="4767476" y="601361"/>
            <a:ext cx="3577936" cy="424781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l"/>
            <a:r>
              <a:rPr lang="en-US" dirty="0" smtClean="0">
                <a:solidFill>
                  <a:schemeClr val="accent3">
                    <a:lumMod val="50000"/>
                  </a:schemeClr>
                </a:solidFill>
              </a:rPr>
              <a:t>Checklist for successful partnerships:</a:t>
            </a:r>
            <a:endParaRPr lang="en-US" dirty="0">
              <a:solidFill>
                <a:schemeClr val="accent3">
                  <a:lumMod val="50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621003374"/>
              </p:ext>
            </p:extLst>
          </p:nvPr>
        </p:nvGraphicFramePr>
        <p:xfrm>
          <a:off x="457200" y="1600200"/>
          <a:ext cx="8305800" cy="4663440"/>
        </p:xfrm>
        <a:graphic>
          <a:graphicData uri="http://schemas.openxmlformats.org/drawingml/2006/table">
            <a:tbl>
              <a:tblPr firstRow="1" firstCol="1" bandRow="1">
                <a:tableStyleId>{2D5ABB26-0587-4C30-8999-92F81FD0307C}</a:tableStyleId>
              </a:tblPr>
              <a:tblGrid>
                <a:gridCol w="4271554"/>
                <a:gridCol w="4034246"/>
              </a:tblGrid>
              <a:tr h="2819400">
                <a:tc>
                  <a:txBody>
                    <a:bodyPr/>
                    <a:lstStyle/>
                    <a:p>
                      <a:pPr marL="0" marR="0" algn="l">
                        <a:spcBef>
                          <a:spcPts val="0"/>
                        </a:spcBef>
                        <a:spcAft>
                          <a:spcPts val="500"/>
                        </a:spcAft>
                      </a:pPr>
                      <a:r>
                        <a:rPr lang="en-US" sz="1800" b="1" dirty="0">
                          <a:solidFill>
                            <a:schemeClr val="tx2"/>
                          </a:solidFill>
                          <a:effectLst>
                            <a:outerShdw blurRad="38100" dist="38100" dir="2700000" algn="tl">
                              <a:srgbClr val="000000">
                                <a:alpha val="43137"/>
                              </a:srgbClr>
                            </a:outerShdw>
                          </a:effectLst>
                        </a:rPr>
                        <a:t> </a:t>
                      </a:r>
                      <a:r>
                        <a:rPr lang="en-US" sz="1800" b="1" dirty="0" smtClean="0">
                          <a:solidFill>
                            <a:schemeClr val="tx2"/>
                          </a:solidFill>
                          <a:effectLst>
                            <a:outerShdw blurRad="38100" dist="38100" dir="2700000" algn="tl">
                              <a:srgbClr val="000000">
                                <a:alpha val="43137"/>
                              </a:srgbClr>
                            </a:outerShdw>
                          </a:effectLst>
                        </a:rPr>
                        <a:t>Do </a:t>
                      </a:r>
                      <a:r>
                        <a:rPr lang="en-US" sz="1800" b="1" dirty="0">
                          <a:solidFill>
                            <a:schemeClr val="tx2"/>
                          </a:solidFill>
                          <a:effectLst>
                            <a:outerShdw blurRad="38100" dist="38100" dir="2700000" algn="tl">
                              <a:srgbClr val="000000">
                                <a:alpha val="43137"/>
                              </a:srgbClr>
                            </a:outerShdw>
                          </a:effectLst>
                        </a:rPr>
                        <a:t>Less of:</a:t>
                      </a:r>
                    </a:p>
                    <a:p>
                      <a:pPr marL="171450" lvl="0" indent="-171450" algn="l">
                        <a:spcAft>
                          <a:spcPts val="500"/>
                        </a:spcAft>
                        <a:buFont typeface="Calibri" panose="020F0502020204030204" pitchFamily="34" charset="0"/>
                        <a:buChar char="⁻"/>
                      </a:pPr>
                      <a:r>
                        <a:rPr lang="en-US" sz="1400" dirty="0">
                          <a:effectLst/>
                        </a:rPr>
                        <a:t>Saying yes to everything</a:t>
                      </a:r>
                    </a:p>
                    <a:p>
                      <a:pPr marL="171450" lvl="0" indent="-171450" algn="l">
                        <a:spcAft>
                          <a:spcPts val="500"/>
                        </a:spcAft>
                        <a:buFont typeface="Calibri" panose="020F0502020204030204" pitchFamily="34" charset="0"/>
                        <a:buChar char="⁻"/>
                      </a:pPr>
                      <a:r>
                        <a:rPr lang="en-US" sz="1400" dirty="0" smtClean="0">
                          <a:effectLst/>
                        </a:rPr>
                        <a:t>Counting </a:t>
                      </a:r>
                      <a:r>
                        <a:rPr lang="en-US" sz="1400" dirty="0">
                          <a:effectLst/>
                        </a:rPr>
                        <a:t>partnerships</a:t>
                      </a:r>
                    </a:p>
                    <a:p>
                      <a:pPr marL="171450" indent="-171450" algn="l">
                        <a:spcAft>
                          <a:spcPts val="500"/>
                        </a:spcAft>
                        <a:buFont typeface="Calibri" panose="020F0502020204030204" pitchFamily="34" charset="0"/>
                        <a:buChar char="⁻"/>
                      </a:pPr>
                      <a:r>
                        <a:rPr lang="en-US" sz="1400" dirty="0" smtClean="0">
                          <a:effectLst/>
                        </a:rPr>
                        <a:t>Making </a:t>
                      </a:r>
                      <a:r>
                        <a:rPr lang="en-US" sz="1400" dirty="0">
                          <a:effectLst/>
                        </a:rPr>
                        <a:t>a wish list</a:t>
                      </a:r>
                    </a:p>
                    <a:p>
                      <a:pPr marL="171450" indent="-171450" algn="l">
                        <a:spcAft>
                          <a:spcPts val="500"/>
                        </a:spcAft>
                        <a:buFont typeface="Calibri" panose="020F0502020204030204" pitchFamily="34" charset="0"/>
                        <a:buChar char="⁻"/>
                      </a:pPr>
                      <a:r>
                        <a:rPr lang="en-US" sz="1400" dirty="0" smtClean="0">
                          <a:effectLst/>
                        </a:rPr>
                        <a:t>Having </a:t>
                      </a:r>
                      <a:r>
                        <a:rPr lang="en-US" sz="1400" dirty="0">
                          <a:effectLst/>
                        </a:rPr>
                        <a:t>everyone doing their own thing</a:t>
                      </a:r>
                    </a:p>
                    <a:p>
                      <a:pPr marL="171450" indent="-171450" algn="l">
                        <a:spcAft>
                          <a:spcPts val="500"/>
                        </a:spcAft>
                        <a:buFont typeface="Calibri" panose="020F0502020204030204" pitchFamily="34" charset="0"/>
                        <a:buChar char="⁻"/>
                      </a:pPr>
                      <a:r>
                        <a:rPr lang="en-US" sz="1400" dirty="0" smtClean="0">
                          <a:effectLst/>
                        </a:rPr>
                        <a:t>Having </a:t>
                      </a:r>
                      <a:r>
                        <a:rPr lang="en-US" sz="1400" dirty="0">
                          <a:effectLst/>
                        </a:rPr>
                        <a:t>internal competition</a:t>
                      </a:r>
                    </a:p>
                    <a:p>
                      <a:pPr marL="171450" indent="-171450" algn="l">
                        <a:spcAft>
                          <a:spcPts val="500"/>
                        </a:spcAft>
                        <a:buFont typeface="Calibri" panose="020F0502020204030204" pitchFamily="34" charset="0"/>
                        <a:buChar char="⁻"/>
                      </a:pPr>
                      <a:r>
                        <a:rPr lang="en-US" sz="1400" dirty="0" smtClean="0">
                          <a:effectLst/>
                        </a:rPr>
                        <a:t>Asking </a:t>
                      </a:r>
                      <a:r>
                        <a:rPr lang="en-US" sz="1400" dirty="0">
                          <a:effectLst/>
                        </a:rPr>
                        <a:t>everyone for a little</a:t>
                      </a:r>
                    </a:p>
                    <a:p>
                      <a:pPr marL="171450" lvl="0" indent="-171450" algn="l">
                        <a:spcAft>
                          <a:spcPts val="500"/>
                        </a:spcAft>
                        <a:buFont typeface="Calibri" panose="020F0502020204030204" pitchFamily="34" charset="0"/>
                        <a:buChar char="⁻"/>
                      </a:pPr>
                      <a:r>
                        <a:rPr lang="en-US" sz="1400" dirty="0" smtClean="0">
                          <a:effectLst/>
                        </a:rPr>
                        <a:t>Sending </a:t>
                      </a:r>
                      <a:r>
                        <a:rPr lang="en-US" sz="1400" dirty="0">
                          <a:effectLst/>
                        </a:rPr>
                        <a:t>many </a:t>
                      </a:r>
                      <a:r>
                        <a:rPr lang="en-US" sz="1400" dirty="0" smtClean="0">
                          <a:effectLst/>
                        </a:rPr>
                        <a:t>“ask”</a:t>
                      </a:r>
                      <a:r>
                        <a:rPr lang="en-US" sz="1400" baseline="0" dirty="0" smtClean="0">
                          <a:effectLst/>
                        </a:rPr>
                        <a:t> messages</a:t>
                      </a:r>
                      <a:endParaRPr lang="en-US" sz="1400" dirty="0">
                        <a:effectLst/>
                      </a:endParaRPr>
                    </a:p>
                    <a:p>
                      <a:pPr marL="171450" indent="-171450" algn="l">
                        <a:spcAft>
                          <a:spcPts val="500"/>
                        </a:spcAft>
                        <a:buFont typeface="Calibri" panose="020F0502020204030204" pitchFamily="34" charset="0"/>
                        <a:buChar char="⁻"/>
                      </a:pPr>
                      <a:r>
                        <a:rPr lang="en-US" sz="1400" dirty="0" smtClean="0">
                          <a:effectLst/>
                        </a:rPr>
                        <a:t>Only </a:t>
                      </a:r>
                      <a:r>
                        <a:rPr lang="en-US" sz="1400" dirty="0">
                          <a:effectLst/>
                        </a:rPr>
                        <a:t>asking for financial support</a:t>
                      </a:r>
                    </a:p>
                    <a:p>
                      <a:pPr marL="171450" indent="-171450" algn="l">
                        <a:spcAft>
                          <a:spcPts val="500"/>
                        </a:spcAft>
                        <a:buFont typeface="Calibri" panose="020F0502020204030204" pitchFamily="34" charset="0"/>
                        <a:buChar char="⁻"/>
                      </a:pPr>
                      <a:r>
                        <a:rPr lang="en-US" sz="1400" dirty="0" smtClean="0">
                          <a:effectLst/>
                        </a:rPr>
                        <a:t>Establishing </a:t>
                      </a:r>
                      <a:r>
                        <a:rPr lang="en-US" sz="1400" dirty="0">
                          <a:effectLst/>
                        </a:rPr>
                        <a:t>only short-term plans</a:t>
                      </a:r>
                    </a:p>
                    <a:p>
                      <a:pPr marL="171450" indent="-171450" algn="l">
                        <a:spcAft>
                          <a:spcPts val="500"/>
                        </a:spcAft>
                        <a:buFont typeface="Calibri" panose="020F0502020204030204" pitchFamily="34" charset="0"/>
                        <a:buChar char="⁻"/>
                      </a:pPr>
                      <a:r>
                        <a:rPr lang="en-US" sz="1400" dirty="0" smtClean="0">
                          <a:effectLst/>
                        </a:rPr>
                        <a:t>Using </a:t>
                      </a:r>
                      <a:r>
                        <a:rPr lang="en-US" sz="1400" dirty="0">
                          <a:effectLst/>
                        </a:rPr>
                        <a:t>many messages</a:t>
                      </a:r>
                    </a:p>
                    <a:p>
                      <a:pPr marL="171450" indent="-171450" algn="l">
                        <a:spcAft>
                          <a:spcPts val="500"/>
                        </a:spcAft>
                        <a:buFont typeface="Calibri" panose="020F0502020204030204" pitchFamily="34" charset="0"/>
                        <a:buChar char="⁻"/>
                      </a:pPr>
                      <a:r>
                        <a:rPr lang="en-US" sz="1400" dirty="0" smtClean="0">
                          <a:effectLst/>
                        </a:rPr>
                        <a:t>Accepting </a:t>
                      </a:r>
                      <a:r>
                        <a:rPr lang="en-US" sz="1400" dirty="0">
                          <a:effectLst/>
                        </a:rPr>
                        <a:t>negative marketing (telling how bad things are)</a:t>
                      </a:r>
                    </a:p>
                    <a:p>
                      <a:pPr marL="171450" indent="-171450" algn="l">
                        <a:spcAft>
                          <a:spcPts val="500"/>
                        </a:spcAft>
                        <a:buFont typeface="Calibri" panose="020F0502020204030204" pitchFamily="34" charset="0"/>
                        <a:buChar char="⁻"/>
                      </a:pPr>
                      <a:r>
                        <a:rPr lang="en-US" sz="1400" dirty="0" smtClean="0">
                          <a:effectLst/>
                        </a:rPr>
                        <a:t>Being </a:t>
                      </a:r>
                      <a:r>
                        <a:rPr lang="en-US" sz="1400" dirty="0">
                          <a:effectLst/>
                        </a:rPr>
                        <a:t>insider driven (only school personnel)</a:t>
                      </a:r>
                    </a:p>
                    <a:p>
                      <a:pPr marL="171450" indent="-171450" algn="l">
                        <a:spcAft>
                          <a:spcPts val="500"/>
                        </a:spcAft>
                        <a:buFont typeface="Calibri" panose="020F0502020204030204" pitchFamily="34" charset="0"/>
                        <a:buChar char="⁻"/>
                      </a:pPr>
                      <a:r>
                        <a:rPr lang="en-US" sz="1400" dirty="0" smtClean="0">
                          <a:effectLst/>
                        </a:rPr>
                        <a:t>Having </a:t>
                      </a:r>
                      <a:r>
                        <a:rPr lang="en-US" sz="1400" dirty="0">
                          <a:effectLst/>
                        </a:rPr>
                        <a:t>the “Adopt-a-school” model or </a:t>
                      </a:r>
                      <a:r>
                        <a:rPr lang="en-US" sz="1400" dirty="0" smtClean="0">
                          <a:effectLst/>
                        </a:rPr>
                        <a:t>partnerships</a:t>
                      </a:r>
                      <a:endParaRPr lang="en-US" sz="1400" dirty="0">
                        <a:solidFill>
                          <a:schemeClr val="accent3">
                            <a:lumMod val="50000"/>
                          </a:schemeClr>
                        </a:solidFill>
                        <a:effectLst/>
                        <a:latin typeface="Calibri"/>
                      </a:endParaRPr>
                    </a:p>
                  </a:txBody>
                  <a:tcPr marL="62336" marR="62336" marT="0" marB="0">
                    <a:solidFill>
                      <a:schemeClr val="bg1"/>
                    </a:solidFill>
                  </a:tcPr>
                </a:tc>
                <a:tc>
                  <a:txBody>
                    <a:bodyPr/>
                    <a:lstStyle/>
                    <a:p>
                      <a:pPr marL="0" marR="0" algn="l">
                        <a:spcBef>
                          <a:spcPts val="0"/>
                        </a:spcBef>
                        <a:spcAft>
                          <a:spcPts val="500"/>
                        </a:spcAft>
                      </a:pPr>
                      <a:r>
                        <a:rPr lang="en-US" sz="1800" dirty="0">
                          <a:effectLst/>
                        </a:rPr>
                        <a:t> </a:t>
                      </a:r>
                      <a:r>
                        <a:rPr lang="en-US" sz="1800" dirty="0" smtClean="0">
                          <a:solidFill>
                            <a:schemeClr val="tx2"/>
                          </a:solidFill>
                          <a:effectLst>
                            <a:outerShdw blurRad="38100" dist="38100" dir="2700000" algn="tl">
                              <a:srgbClr val="000000">
                                <a:alpha val="43137"/>
                              </a:srgbClr>
                            </a:outerShdw>
                          </a:effectLst>
                        </a:rPr>
                        <a:t>Do </a:t>
                      </a:r>
                      <a:r>
                        <a:rPr lang="en-US" sz="1800" dirty="0">
                          <a:solidFill>
                            <a:schemeClr val="tx2"/>
                          </a:solidFill>
                          <a:effectLst>
                            <a:outerShdw blurRad="38100" dist="38100" dir="2700000" algn="tl">
                              <a:srgbClr val="000000">
                                <a:alpha val="43137"/>
                              </a:srgbClr>
                            </a:outerShdw>
                          </a:effectLst>
                        </a:rPr>
                        <a:t>More of:</a:t>
                      </a:r>
                    </a:p>
                    <a:p>
                      <a:pPr marL="342900" lvl="0" indent="-342900" algn="l">
                        <a:spcAft>
                          <a:spcPts val="500"/>
                        </a:spcAft>
                        <a:buFont typeface="Symbol"/>
                        <a:buChar char=""/>
                      </a:pPr>
                      <a:r>
                        <a:rPr lang="en-US" sz="1400" dirty="0">
                          <a:effectLst/>
                        </a:rPr>
                        <a:t>Being selective</a:t>
                      </a:r>
                    </a:p>
                    <a:p>
                      <a:pPr marL="342900" lvl="0" indent="-342900" algn="l">
                        <a:spcAft>
                          <a:spcPts val="500"/>
                        </a:spcAft>
                        <a:buFont typeface="Symbol"/>
                        <a:buChar char=""/>
                      </a:pPr>
                      <a:r>
                        <a:rPr lang="en-US" sz="1400" dirty="0" smtClean="0">
                          <a:effectLst/>
                        </a:rPr>
                        <a:t>Focusing </a:t>
                      </a:r>
                      <a:r>
                        <a:rPr lang="en-US" sz="1400" dirty="0">
                          <a:effectLst/>
                        </a:rPr>
                        <a:t>on meaningful partnerships and </a:t>
                      </a:r>
                      <a:r>
                        <a:rPr lang="en-US" sz="1400" dirty="0" smtClean="0">
                          <a:effectLst/>
                        </a:rPr>
                        <a:t>activities</a:t>
                      </a:r>
                      <a:r>
                        <a:rPr lang="en-US" sz="1400" dirty="0">
                          <a:effectLst/>
                        </a:rPr>
                        <a:t> </a:t>
                      </a:r>
                    </a:p>
                    <a:p>
                      <a:pPr marL="342900" lvl="0" indent="-342900" algn="l">
                        <a:spcAft>
                          <a:spcPts val="500"/>
                        </a:spcAft>
                        <a:buFont typeface="Symbol"/>
                        <a:buChar char=""/>
                      </a:pPr>
                      <a:r>
                        <a:rPr lang="en-US" sz="1400" dirty="0">
                          <a:effectLst/>
                        </a:rPr>
                        <a:t>Prioritizing </a:t>
                      </a:r>
                      <a:r>
                        <a:rPr lang="en-US" sz="1400" dirty="0" smtClean="0">
                          <a:effectLst/>
                        </a:rPr>
                        <a:t>Needs</a:t>
                      </a:r>
                      <a:r>
                        <a:rPr lang="en-US" sz="1400" dirty="0">
                          <a:effectLst/>
                        </a:rPr>
                        <a:t> </a:t>
                      </a:r>
                    </a:p>
                    <a:p>
                      <a:pPr marL="342900" lvl="0" indent="-342900" algn="l">
                        <a:spcAft>
                          <a:spcPts val="500"/>
                        </a:spcAft>
                        <a:buFont typeface="Symbol"/>
                        <a:buChar char=""/>
                      </a:pPr>
                      <a:r>
                        <a:rPr lang="en-US" sz="1400" dirty="0">
                          <a:effectLst/>
                        </a:rPr>
                        <a:t>Developing a team approach to community </a:t>
                      </a:r>
                      <a:r>
                        <a:rPr lang="en-US" sz="1400" dirty="0" smtClean="0">
                          <a:effectLst/>
                        </a:rPr>
                        <a:t>involvement</a:t>
                      </a:r>
                      <a:r>
                        <a:rPr lang="en-US" sz="1400" dirty="0">
                          <a:effectLst/>
                        </a:rPr>
                        <a:t> </a:t>
                      </a:r>
                    </a:p>
                    <a:p>
                      <a:pPr marL="342900" lvl="0" indent="-342900" algn="l">
                        <a:spcAft>
                          <a:spcPts val="500"/>
                        </a:spcAft>
                        <a:buFont typeface="Symbol"/>
                        <a:buChar char=""/>
                      </a:pPr>
                      <a:r>
                        <a:rPr lang="en-US" sz="1400" dirty="0">
                          <a:effectLst/>
                        </a:rPr>
                        <a:t>Being accountable and coordinated as a </a:t>
                      </a:r>
                      <a:r>
                        <a:rPr lang="en-US" sz="1400" dirty="0" smtClean="0">
                          <a:effectLst/>
                        </a:rPr>
                        <a:t>team</a:t>
                      </a:r>
                      <a:r>
                        <a:rPr lang="en-US" sz="1400" dirty="0">
                          <a:effectLst/>
                        </a:rPr>
                        <a:t> </a:t>
                      </a:r>
                    </a:p>
                    <a:p>
                      <a:pPr marL="342900" lvl="0" indent="-342900" algn="l">
                        <a:spcAft>
                          <a:spcPts val="500"/>
                        </a:spcAft>
                        <a:buFont typeface="Symbol"/>
                        <a:buChar char=""/>
                      </a:pPr>
                      <a:r>
                        <a:rPr lang="en-US" sz="1400" dirty="0">
                          <a:effectLst/>
                        </a:rPr>
                        <a:t>Thinking strategically and developing long-term </a:t>
                      </a:r>
                      <a:r>
                        <a:rPr lang="en-US" sz="1400" dirty="0" smtClean="0">
                          <a:effectLst/>
                        </a:rPr>
                        <a:t>plans</a:t>
                      </a:r>
                      <a:r>
                        <a:rPr lang="en-US" sz="1400" dirty="0">
                          <a:effectLst/>
                        </a:rPr>
                        <a:t> </a:t>
                      </a:r>
                    </a:p>
                    <a:p>
                      <a:pPr marL="342900" lvl="0" indent="-342900" algn="l">
                        <a:spcAft>
                          <a:spcPts val="500"/>
                        </a:spcAft>
                        <a:buFont typeface="Symbol"/>
                        <a:buChar char=""/>
                      </a:pPr>
                      <a:r>
                        <a:rPr lang="en-US" sz="1400" dirty="0">
                          <a:effectLst/>
                        </a:rPr>
                        <a:t>Working on major </a:t>
                      </a:r>
                      <a:r>
                        <a:rPr lang="en-US" sz="1400" dirty="0" smtClean="0">
                          <a:effectLst/>
                        </a:rPr>
                        <a:t>initiatives</a:t>
                      </a:r>
                      <a:r>
                        <a:rPr lang="en-US" sz="1400" dirty="0">
                          <a:effectLst/>
                        </a:rPr>
                        <a:t> </a:t>
                      </a:r>
                    </a:p>
                    <a:p>
                      <a:pPr marL="342900" lvl="0" indent="-342900" algn="l">
                        <a:spcAft>
                          <a:spcPts val="500"/>
                        </a:spcAft>
                        <a:buFont typeface="Symbol"/>
                        <a:buChar char=""/>
                      </a:pPr>
                      <a:r>
                        <a:rPr lang="en-US" sz="1400" dirty="0">
                          <a:effectLst/>
                        </a:rPr>
                        <a:t>Having a common </a:t>
                      </a:r>
                      <a:r>
                        <a:rPr lang="en-US" sz="1400" dirty="0" smtClean="0">
                          <a:effectLst/>
                        </a:rPr>
                        <a:t>message</a:t>
                      </a:r>
                      <a:r>
                        <a:rPr lang="en-US" sz="1400" dirty="0">
                          <a:effectLst/>
                        </a:rPr>
                        <a:t> </a:t>
                      </a:r>
                    </a:p>
                    <a:p>
                      <a:pPr marL="342900" lvl="0" indent="-342900" algn="l">
                        <a:spcAft>
                          <a:spcPts val="500"/>
                        </a:spcAft>
                        <a:buFont typeface="Symbol"/>
                        <a:buChar char=""/>
                      </a:pPr>
                      <a:r>
                        <a:rPr lang="en-US" sz="1400" dirty="0">
                          <a:effectLst/>
                        </a:rPr>
                        <a:t>Promoting solutions &amp; success  </a:t>
                      </a:r>
                    </a:p>
                    <a:p>
                      <a:pPr marL="342900" lvl="0" indent="-342900" algn="l">
                        <a:spcAft>
                          <a:spcPts val="500"/>
                        </a:spcAft>
                        <a:buFont typeface="Symbol"/>
                        <a:buChar char=""/>
                      </a:pPr>
                      <a:r>
                        <a:rPr lang="en-US" sz="1400" dirty="0">
                          <a:effectLst/>
                        </a:rPr>
                        <a:t>Having involvement outsider driven (using key volunteers</a:t>
                      </a:r>
                      <a:r>
                        <a:rPr lang="en-US" sz="1400" dirty="0" smtClean="0">
                          <a:effectLst/>
                        </a:rPr>
                        <a:t>)</a:t>
                      </a:r>
                      <a:r>
                        <a:rPr lang="en-US" sz="1400" dirty="0">
                          <a:effectLst/>
                        </a:rPr>
                        <a:t> </a:t>
                      </a:r>
                    </a:p>
                    <a:p>
                      <a:pPr marL="342900" lvl="0" indent="-342900" algn="l">
                        <a:spcAft>
                          <a:spcPts val="500"/>
                        </a:spcAft>
                        <a:buFont typeface="Symbol"/>
                        <a:buChar char=""/>
                      </a:pPr>
                      <a:r>
                        <a:rPr lang="en-US" sz="1400" dirty="0">
                          <a:effectLst/>
                        </a:rPr>
                        <a:t>Finding a niche for different partners with the same major </a:t>
                      </a:r>
                      <a:r>
                        <a:rPr lang="en-US" sz="1400" dirty="0" smtClean="0">
                          <a:effectLst/>
                        </a:rPr>
                        <a:t>project</a:t>
                      </a:r>
                    </a:p>
                    <a:p>
                      <a:pPr marL="342900" lvl="0" indent="-342900" algn="l">
                        <a:spcAft>
                          <a:spcPts val="500"/>
                        </a:spcAft>
                        <a:buFont typeface="Symbol"/>
                        <a:buChar char=""/>
                      </a:pPr>
                      <a:endParaRPr lang="en-US" sz="1400" dirty="0">
                        <a:solidFill>
                          <a:schemeClr val="accent3">
                            <a:lumMod val="50000"/>
                          </a:schemeClr>
                        </a:solidFill>
                        <a:effectLst/>
                        <a:latin typeface="Calibri"/>
                      </a:endParaRPr>
                    </a:p>
                  </a:txBody>
                  <a:tcPr marL="62336" marR="62336" marT="0" marB="0">
                    <a:solidFill>
                      <a:schemeClr val="bg1"/>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l"/>
            <a:r>
              <a:rPr lang="en-US" dirty="0" smtClean="0">
                <a:solidFill>
                  <a:schemeClr val="accent3">
                    <a:lumMod val="50000"/>
                  </a:schemeClr>
                </a:solidFill>
              </a:rPr>
              <a:t>Benefits to Community/Business…</a:t>
            </a:r>
            <a:endParaRPr lang="en-US" dirty="0">
              <a:solidFill>
                <a:schemeClr val="accent3">
                  <a:lumMod val="50000"/>
                </a:schemeClr>
              </a:solidFill>
            </a:endParaRPr>
          </a:p>
        </p:txBody>
      </p:sp>
      <p:sp>
        <p:nvSpPr>
          <p:cNvPr id="2" name="Content Placeholder 1"/>
          <p:cNvSpPr>
            <a:spLocks noGrp="1"/>
          </p:cNvSpPr>
          <p:nvPr>
            <p:ph sz="quarter" idx="1"/>
          </p:nvPr>
        </p:nvSpPr>
        <p:spPr>
          <a:xfrm>
            <a:off x="381000" y="1752600"/>
            <a:ext cx="7848600" cy="4350841"/>
          </a:xfrm>
        </p:spPr>
        <p:txBody>
          <a:bodyPr>
            <a:noAutofit/>
          </a:bodyPr>
          <a:lstStyle/>
          <a:p>
            <a:pPr marL="0" indent="0">
              <a:spcBef>
                <a:spcPts val="0"/>
              </a:spcBef>
              <a:buClrTx/>
              <a:buNone/>
            </a:pPr>
            <a:r>
              <a:rPr lang="en-US" sz="2400" dirty="0" smtClean="0">
                <a:solidFill>
                  <a:schemeClr val="accent6">
                    <a:lumMod val="75000"/>
                  </a:schemeClr>
                </a:solidFill>
              </a:rPr>
              <a:t>School</a:t>
            </a:r>
          </a:p>
          <a:p>
            <a:pPr>
              <a:spcBef>
                <a:spcPts val="0"/>
              </a:spcBef>
              <a:buClrTx/>
              <a:buFont typeface="Arial" panose="020B0604020202020204" pitchFamily="34" charset="0"/>
              <a:buChar char="•"/>
            </a:pPr>
            <a:r>
              <a:rPr lang="en-US" sz="2000" dirty="0" smtClean="0">
                <a:solidFill>
                  <a:schemeClr val="accent6">
                    <a:lumMod val="75000"/>
                  </a:schemeClr>
                </a:solidFill>
              </a:rPr>
              <a:t>Increase student achievement</a:t>
            </a:r>
          </a:p>
          <a:p>
            <a:pPr>
              <a:spcBef>
                <a:spcPts val="0"/>
              </a:spcBef>
              <a:buClrTx/>
              <a:buFont typeface="Arial" panose="020B0604020202020204" pitchFamily="34" charset="0"/>
              <a:buChar char="•"/>
            </a:pPr>
            <a:r>
              <a:rPr lang="en-US" sz="2000" dirty="0" smtClean="0">
                <a:solidFill>
                  <a:schemeClr val="accent6">
                    <a:lumMod val="75000"/>
                  </a:schemeClr>
                </a:solidFill>
              </a:rPr>
              <a:t>Extend the classroom</a:t>
            </a:r>
          </a:p>
          <a:p>
            <a:pPr>
              <a:spcBef>
                <a:spcPts val="0"/>
              </a:spcBef>
              <a:buClrTx/>
              <a:buFont typeface="Arial" panose="020B0604020202020204" pitchFamily="34" charset="0"/>
              <a:buChar char="•"/>
            </a:pPr>
            <a:r>
              <a:rPr lang="en-US" sz="2000" dirty="0" smtClean="0">
                <a:solidFill>
                  <a:schemeClr val="accent6">
                    <a:lumMod val="75000"/>
                  </a:schemeClr>
                </a:solidFill>
              </a:rPr>
              <a:t>Prepare tomorrow adults</a:t>
            </a:r>
          </a:p>
          <a:p>
            <a:pPr>
              <a:spcBef>
                <a:spcPts val="0"/>
              </a:spcBef>
              <a:buClrTx/>
              <a:buFont typeface="Arial" panose="020B0604020202020204" pitchFamily="34" charset="0"/>
              <a:buChar char="•"/>
            </a:pPr>
            <a:r>
              <a:rPr lang="en-US" sz="2000" dirty="0" smtClean="0">
                <a:solidFill>
                  <a:schemeClr val="accent6">
                    <a:lumMod val="75000"/>
                  </a:schemeClr>
                </a:solidFill>
              </a:rPr>
              <a:t>Gain resources </a:t>
            </a:r>
          </a:p>
          <a:p>
            <a:pPr lvl="2">
              <a:spcBef>
                <a:spcPts val="0"/>
              </a:spcBef>
              <a:buClrTx/>
              <a:buFont typeface="Wingdings" panose="05000000000000000000" pitchFamily="2" charset="2"/>
              <a:buChar char="ü"/>
            </a:pPr>
            <a:r>
              <a:rPr lang="en-US" sz="1300" dirty="0" smtClean="0">
                <a:solidFill>
                  <a:schemeClr val="accent6">
                    <a:lumMod val="75000"/>
                  </a:schemeClr>
                </a:solidFill>
              </a:rPr>
              <a:t>Human/Service</a:t>
            </a:r>
          </a:p>
          <a:p>
            <a:pPr lvl="2">
              <a:spcBef>
                <a:spcPts val="0"/>
              </a:spcBef>
              <a:buClrTx/>
              <a:buFont typeface="Wingdings" panose="05000000000000000000" pitchFamily="2" charset="2"/>
              <a:buChar char="ü"/>
            </a:pPr>
            <a:r>
              <a:rPr lang="en-US" sz="1300" dirty="0" smtClean="0">
                <a:solidFill>
                  <a:schemeClr val="accent6">
                    <a:lumMod val="75000"/>
                  </a:schemeClr>
                </a:solidFill>
              </a:rPr>
              <a:t>In-kind </a:t>
            </a:r>
          </a:p>
          <a:p>
            <a:pPr lvl="2">
              <a:spcBef>
                <a:spcPts val="0"/>
              </a:spcBef>
              <a:buClrTx/>
              <a:buFont typeface="Wingdings" panose="05000000000000000000" pitchFamily="2" charset="2"/>
              <a:buChar char="ü"/>
            </a:pPr>
            <a:r>
              <a:rPr lang="en-US" sz="1300" dirty="0" smtClean="0">
                <a:solidFill>
                  <a:schemeClr val="accent6">
                    <a:lumMod val="75000"/>
                  </a:schemeClr>
                </a:solidFill>
              </a:rPr>
              <a:t>Financial</a:t>
            </a:r>
          </a:p>
          <a:p>
            <a:pPr marL="0" indent="0">
              <a:spcBef>
                <a:spcPts val="0"/>
              </a:spcBef>
              <a:buClrTx/>
              <a:buNone/>
            </a:pPr>
            <a:r>
              <a:rPr lang="en-US" sz="2400" dirty="0" smtClean="0">
                <a:solidFill>
                  <a:schemeClr val="accent3">
                    <a:lumMod val="50000"/>
                  </a:schemeClr>
                </a:solidFill>
              </a:rPr>
              <a:t>Community/Business…</a:t>
            </a:r>
            <a:endParaRPr lang="en-US" sz="2400" dirty="0">
              <a:solidFill>
                <a:schemeClr val="accent3">
                  <a:lumMod val="50000"/>
                </a:schemeClr>
              </a:solidFill>
            </a:endParaRPr>
          </a:p>
          <a:p>
            <a:pPr>
              <a:spcBef>
                <a:spcPts val="0"/>
              </a:spcBef>
              <a:buClrTx/>
              <a:buFont typeface="Arial" panose="020B0604020202020204" pitchFamily="34" charset="0"/>
              <a:buChar char="•"/>
            </a:pPr>
            <a:r>
              <a:rPr lang="en-US" sz="2000" dirty="0" smtClean="0"/>
              <a:t>Enhance community image</a:t>
            </a:r>
          </a:p>
          <a:p>
            <a:pPr>
              <a:spcBef>
                <a:spcPts val="0"/>
              </a:spcBef>
              <a:buClrTx/>
              <a:buFont typeface="Arial" panose="020B0604020202020204" pitchFamily="34" charset="0"/>
              <a:buChar char="•"/>
            </a:pPr>
            <a:r>
              <a:rPr lang="en-US" sz="2000" dirty="0" smtClean="0"/>
              <a:t>Increase awareness of business</a:t>
            </a:r>
          </a:p>
          <a:p>
            <a:pPr>
              <a:spcBef>
                <a:spcPts val="0"/>
              </a:spcBef>
              <a:buClrTx/>
              <a:buFont typeface="Arial" panose="020B0604020202020204" pitchFamily="34" charset="0"/>
              <a:buChar char="•"/>
            </a:pPr>
            <a:r>
              <a:rPr lang="en-US" sz="2000" dirty="0" smtClean="0"/>
              <a:t>Recognition of effort to increase student achievement</a:t>
            </a:r>
          </a:p>
          <a:p>
            <a:pPr>
              <a:spcBef>
                <a:spcPts val="0"/>
              </a:spcBef>
              <a:buClrTx/>
              <a:buFont typeface="Arial" panose="020B0604020202020204" pitchFamily="34" charset="0"/>
              <a:buChar char="•"/>
            </a:pPr>
            <a:r>
              <a:rPr lang="en-US" sz="2000" dirty="0" smtClean="0"/>
              <a:t>Known as leaders in the community</a:t>
            </a:r>
          </a:p>
          <a:p>
            <a:pPr>
              <a:spcBef>
                <a:spcPts val="0"/>
              </a:spcBef>
              <a:buClrTx/>
              <a:buFont typeface="Arial" panose="020B0604020202020204" pitchFamily="34" charset="0"/>
              <a:buChar char="•"/>
            </a:pPr>
            <a:r>
              <a:rPr lang="en-US" sz="2000" dirty="0" smtClean="0"/>
              <a:t>Increase employee morale</a:t>
            </a:r>
          </a:p>
          <a:p>
            <a:pPr>
              <a:buClrTx/>
              <a:buFont typeface="Arial" panose="020B0604020202020204" pitchFamily="34" charset="0"/>
              <a:buChar char="•"/>
            </a:pPr>
            <a:endParaRPr lang="en-US" sz="2400" dirty="0" smtClean="0"/>
          </a:p>
          <a:p>
            <a:pPr marL="0" indent="0">
              <a:buClrTx/>
              <a:buNone/>
            </a:pPr>
            <a:endParaRPr lang="en-US" dirty="0" smtClean="0"/>
          </a:p>
          <a:p>
            <a:pPr>
              <a:buClrTx/>
              <a:buFont typeface="Wingdings" panose="05000000000000000000" pitchFamily="2" charset="2"/>
              <a:buChar char="§"/>
            </a:pPr>
            <a:endParaRPr lang="en-US" dirty="0"/>
          </a:p>
        </p:txBody>
      </p:sp>
      <p:sp>
        <p:nvSpPr>
          <p:cNvPr id="4" name="TextBox 3"/>
          <p:cNvSpPr txBox="1"/>
          <p:nvPr/>
        </p:nvSpPr>
        <p:spPr>
          <a:xfrm>
            <a:off x="4765963" y="2209800"/>
            <a:ext cx="3657600" cy="178510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2200" dirty="0" smtClean="0">
                <a:solidFill>
                  <a:schemeClr val="bg1"/>
                </a:solidFill>
                <a:effectLst>
                  <a:outerShdw blurRad="38100" dist="38100" dir="2700000" algn="tl">
                    <a:srgbClr val="000000">
                      <a:alpha val="43137"/>
                    </a:srgbClr>
                  </a:outerShdw>
                </a:effectLst>
              </a:rPr>
              <a:t>Students learn that the community cares about education and about their academic success, as well as their success as adults. </a:t>
            </a:r>
            <a:endParaRPr lang="en-US" sz="22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456</TotalTime>
  <Words>589</Words>
  <Application>Microsoft Office PowerPoint</Application>
  <PresentationFormat>On-screen Show (4:3)</PresentationFormat>
  <Paragraphs>124</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Candara</vt:lpstr>
      <vt:lpstr>Symbol</vt:lpstr>
      <vt:lpstr>Wingdings</vt:lpstr>
      <vt:lpstr>Wingdings 2</vt:lpstr>
      <vt:lpstr>Civic</vt:lpstr>
      <vt:lpstr>PowerPoint Presentation</vt:lpstr>
      <vt:lpstr>Training Objectives:</vt:lpstr>
      <vt:lpstr>Definition of Community/Business Partnership</vt:lpstr>
      <vt:lpstr>Excellent Partnerships are:</vt:lpstr>
      <vt:lpstr>PowerPoint Presentation</vt:lpstr>
      <vt:lpstr>PowerPoint Presentation</vt:lpstr>
      <vt:lpstr>PowerPoint Presentation</vt:lpstr>
      <vt:lpstr>Checklist for successful partnerships:</vt:lpstr>
      <vt:lpstr>Benefits to Community/Business…</vt:lpstr>
      <vt:lpstr>Policies affecting the partnership</vt:lpstr>
      <vt:lpstr>Donor information</vt:lpstr>
      <vt:lpstr>What not to do…</vt:lpstr>
      <vt:lpstr>  School Contact: name: number:   Business Contact: name: number:   Hillsborough County Public Schools Volunteer Services 813.872.5254  Hillsborough County Public Schools Parent/Community 813.272.4680</vt:lpstr>
    </vt:vector>
  </TitlesOfParts>
  <Company>Hillsborough County Public Schools, FL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Collaborating With Business Partners</dc:title>
  <dc:creator>CSS</dc:creator>
  <cp:lastModifiedBy>Sarah McKenna</cp:lastModifiedBy>
  <cp:revision>53</cp:revision>
  <cp:lastPrinted>2015-02-05T18:52:23Z</cp:lastPrinted>
  <dcterms:created xsi:type="dcterms:W3CDTF">2011-05-19T14:40:50Z</dcterms:created>
  <dcterms:modified xsi:type="dcterms:W3CDTF">2016-05-09T19:47:43Z</dcterms:modified>
</cp:coreProperties>
</file>